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59" r:id="rId4"/>
    <p:sldId id="269" r:id="rId5"/>
    <p:sldId id="271" r:id="rId6"/>
    <p:sldId id="272" r:id="rId7"/>
    <p:sldId id="273" r:id="rId8"/>
    <p:sldId id="274" r:id="rId9"/>
    <p:sldId id="277" r:id="rId10"/>
    <p:sldId id="258" r:id="rId11"/>
    <p:sldId id="275" r:id="rId12"/>
    <p:sldId id="276" r:id="rId13"/>
    <p:sldId id="278" r:id="rId14"/>
    <p:sldId id="280" r:id="rId15"/>
    <p:sldId id="279" r:id="rId16"/>
    <p:sldId id="282" r:id="rId17"/>
    <p:sldId id="283" r:id="rId18"/>
    <p:sldId id="284" r:id="rId19"/>
    <p:sldId id="287" r:id="rId20"/>
    <p:sldId id="285" r:id="rId21"/>
    <p:sldId id="281" r:id="rId22"/>
    <p:sldId id="288" r:id="rId23"/>
    <p:sldId id="268" r:id="rId24"/>
  </p:sldIdLst>
  <p:sldSz cx="12192000" cy="6858000"/>
  <p:notesSz cx="6858000" cy="9144000"/>
  <p:defaultTextStyle>
    <a:defPPr>
      <a:defRPr lang="en-C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1A04-009C-4D00-93A4-1F2ABF843D1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Y"/>
          </a:p>
        </p:txBody>
      </p:sp>
      <p:sp>
        <p:nvSpPr>
          <p:cNvPr id="3" name="Subtitle 2">
            <a:extLst>
              <a:ext uri="{FF2B5EF4-FFF2-40B4-BE49-F238E27FC236}">
                <a16:creationId xmlns:a16="http://schemas.microsoft.com/office/drawing/2014/main" id="{4734D79F-1BF1-9897-6CB5-1970547AC5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Y"/>
          </a:p>
        </p:txBody>
      </p:sp>
      <p:sp>
        <p:nvSpPr>
          <p:cNvPr id="4" name="Date Placeholder 3">
            <a:extLst>
              <a:ext uri="{FF2B5EF4-FFF2-40B4-BE49-F238E27FC236}">
                <a16:creationId xmlns:a16="http://schemas.microsoft.com/office/drawing/2014/main" id="{BF369D74-09C7-BF26-9754-84F263CD472F}"/>
              </a:ext>
            </a:extLst>
          </p:cNvPr>
          <p:cNvSpPr>
            <a:spLocks noGrp="1"/>
          </p:cNvSpPr>
          <p:nvPr>
            <p:ph type="dt" sz="half" idx="10"/>
          </p:nvPr>
        </p:nvSpPr>
        <p:spPr/>
        <p:txBody>
          <a:bodyPr/>
          <a:lstStyle/>
          <a:p>
            <a:fld id="{9E270153-A968-EB48-9BD8-B673D48B681E}" type="datetimeFigureOut">
              <a:rPr lang="en-CY" smtClean="0"/>
              <a:t>01/07/2025</a:t>
            </a:fld>
            <a:endParaRPr lang="en-CY"/>
          </a:p>
        </p:txBody>
      </p:sp>
      <p:sp>
        <p:nvSpPr>
          <p:cNvPr id="5" name="Footer Placeholder 4">
            <a:extLst>
              <a:ext uri="{FF2B5EF4-FFF2-40B4-BE49-F238E27FC236}">
                <a16:creationId xmlns:a16="http://schemas.microsoft.com/office/drawing/2014/main" id="{2DADB862-EE9B-4061-EDEB-82105C0BD89C}"/>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E253F694-9F5A-C933-95C5-782DA4042417}"/>
              </a:ext>
            </a:extLst>
          </p:cNvPr>
          <p:cNvSpPr>
            <a:spLocks noGrp="1"/>
          </p:cNvSpPr>
          <p:nvPr>
            <p:ph type="sldNum" sz="quarter" idx="12"/>
          </p:nvPr>
        </p:nvSpPr>
        <p:spPr/>
        <p:txBody>
          <a:bodyPr/>
          <a:lstStyle/>
          <a:p>
            <a:fld id="{D889F724-5CF6-C84C-8100-B9BED59CCDDC}" type="slidenum">
              <a:rPr lang="en-CY" smtClean="0"/>
              <a:t>‹#›</a:t>
            </a:fld>
            <a:endParaRPr lang="en-CY"/>
          </a:p>
        </p:txBody>
      </p:sp>
    </p:spTree>
    <p:extLst>
      <p:ext uri="{BB962C8B-B14F-4D97-AF65-F5344CB8AC3E}">
        <p14:creationId xmlns:p14="http://schemas.microsoft.com/office/powerpoint/2010/main" val="1961725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438C-3BF7-8A2E-931A-C8667CDB7099}"/>
              </a:ext>
            </a:extLst>
          </p:cNvPr>
          <p:cNvSpPr>
            <a:spLocks noGrp="1"/>
          </p:cNvSpPr>
          <p:nvPr>
            <p:ph type="title"/>
          </p:nvPr>
        </p:nvSpPr>
        <p:spPr/>
        <p:txBody>
          <a:bodyPr/>
          <a:lstStyle/>
          <a:p>
            <a:r>
              <a:rPr lang="en-GB"/>
              <a:t>Click to edit Master title style</a:t>
            </a:r>
            <a:endParaRPr lang="en-CY"/>
          </a:p>
        </p:txBody>
      </p:sp>
      <p:sp>
        <p:nvSpPr>
          <p:cNvPr id="3" name="Vertical Text Placeholder 2">
            <a:extLst>
              <a:ext uri="{FF2B5EF4-FFF2-40B4-BE49-F238E27FC236}">
                <a16:creationId xmlns:a16="http://schemas.microsoft.com/office/drawing/2014/main" id="{110736FD-ED53-36F8-8776-7CB62DCB5CF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7E752A0A-BCBC-A331-01FB-668E39BD95ED}"/>
              </a:ext>
            </a:extLst>
          </p:cNvPr>
          <p:cNvSpPr>
            <a:spLocks noGrp="1"/>
          </p:cNvSpPr>
          <p:nvPr>
            <p:ph type="dt" sz="half" idx="10"/>
          </p:nvPr>
        </p:nvSpPr>
        <p:spPr/>
        <p:txBody>
          <a:bodyPr/>
          <a:lstStyle/>
          <a:p>
            <a:fld id="{9E270153-A968-EB48-9BD8-B673D48B681E}" type="datetimeFigureOut">
              <a:rPr lang="en-CY" smtClean="0"/>
              <a:t>01/07/2025</a:t>
            </a:fld>
            <a:endParaRPr lang="en-CY"/>
          </a:p>
        </p:txBody>
      </p:sp>
      <p:sp>
        <p:nvSpPr>
          <p:cNvPr id="5" name="Footer Placeholder 4">
            <a:extLst>
              <a:ext uri="{FF2B5EF4-FFF2-40B4-BE49-F238E27FC236}">
                <a16:creationId xmlns:a16="http://schemas.microsoft.com/office/drawing/2014/main" id="{0C7FAE0C-94AC-1CA0-1C80-45D3904CB51B}"/>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1596D094-A0AF-8E17-14A8-180D39C16FA5}"/>
              </a:ext>
            </a:extLst>
          </p:cNvPr>
          <p:cNvSpPr>
            <a:spLocks noGrp="1"/>
          </p:cNvSpPr>
          <p:nvPr>
            <p:ph type="sldNum" sz="quarter" idx="12"/>
          </p:nvPr>
        </p:nvSpPr>
        <p:spPr/>
        <p:txBody>
          <a:bodyPr/>
          <a:lstStyle/>
          <a:p>
            <a:fld id="{D889F724-5CF6-C84C-8100-B9BED59CCDDC}" type="slidenum">
              <a:rPr lang="en-CY" smtClean="0"/>
              <a:t>‹#›</a:t>
            </a:fld>
            <a:endParaRPr lang="en-CY"/>
          </a:p>
        </p:txBody>
      </p:sp>
    </p:spTree>
    <p:extLst>
      <p:ext uri="{BB962C8B-B14F-4D97-AF65-F5344CB8AC3E}">
        <p14:creationId xmlns:p14="http://schemas.microsoft.com/office/powerpoint/2010/main" val="1784680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52E68F-7802-9D3E-CFA6-94FA7E0C08A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Y"/>
          </a:p>
        </p:txBody>
      </p:sp>
      <p:sp>
        <p:nvSpPr>
          <p:cNvPr id="3" name="Vertical Text Placeholder 2">
            <a:extLst>
              <a:ext uri="{FF2B5EF4-FFF2-40B4-BE49-F238E27FC236}">
                <a16:creationId xmlns:a16="http://schemas.microsoft.com/office/drawing/2014/main" id="{9BF85231-E6B3-8904-4F3A-E065082886F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C6D8EEFE-2825-BFE4-9E71-EBD80EE0B3DF}"/>
              </a:ext>
            </a:extLst>
          </p:cNvPr>
          <p:cNvSpPr>
            <a:spLocks noGrp="1"/>
          </p:cNvSpPr>
          <p:nvPr>
            <p:ph type="dt" sz="half" idx="10"/>
          </p:nvPr>
        </p:nvSpPr>
        <p:spPr/>
        <p:txBody>
          <a:bodyPr/>
          <a:lstStyle/>
          <a:p>
            <a:fld id="{9E270153-A968-EB48-9BD8-B673D48B681E}" type="datetimeFigureOut">
              <a:rPr lang="en-CY" smtClean="0"/>
              <a:t>01/07/2025</a:t>
            </a:fld>
            <a:endParaRPr lang="en-CY"/>
          </a:p>
        </p:txBody>
      </p:sp>
      <p:sp>
        <p:nvSpPr>
          <p:cNvPr id="5" name="Footer Placeholder 4">
            <a:extLst>
              <a:ext uri="{FF2B5EF4-FFF2-40B4-BE49-F238E27FC236}">
                <a16:creationId xmlns:a16="http://schemas.microsoft.com/office/drawing/2014/main" id="{A2646D16-FCD9-67F0-EC9B-C7BD32FA73D4}"/>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327FC158-EDE7-A1C7-57ED-4AB84402509B}"/>
              </a:ext>
            </a:extLst>
          </p:cNvPr>
          <p:cNvSpPr>
            <a:spLocks noGrp="1"/>
          </p:cNvSpPr>
          <p:nvPr>
            <p:ph type="sldNum" sz="quarter" idx="12"/>
          </p:nvPr>
        </p:nvSpPr>
        <p:spPr/>
        <p:txBody>
          <a:bodyPr/>
          <a:lstStyle/>
          <a:p>
            <a:fld id="{D889F724-5CF6-C84C-8100-B9BED59CCDDC}" type="slidenum">
              <a:rPr lang="en-CY" smtClean="0"/>
              <a:t>‹#›</a:t>
            </a:fld>
            <a:endParaRPr lang="en-CY"/>
          </a:p>
        </p:txBody>
      </p:sp>
    </p:spTree>
    <p:extLst>
      <p:ext uri="{BB962C8B-B14F-4D97-AF65-F5344CB8AC3E}">
        <p14:creationId xmlns:p14="http://schemas.microsoft.com/office/powerpoint/2010/main" val="1977844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0558-F49C-1594-C94C-F9ADD865002F}"/>
              </a:ext>
            </a:extLst>
          </p:cNvPr>
          <p:cNvSpPr>
            <a:spLocks noGrp="1"/>
          </p:cNvSpPr>
          <p:nvPr>
            <p:ph type="title"/>
          </p:nvPr>
        </p:nvSpPr>
        <p:spPr/>
        <p:txBody>
          <a:bodyPr/>
          <a:lstStyle/>
          <a:p>
            <a:r>
              <a:rPr lang="en-GB"/>
              <a:t>Click to edit Master title style</a:t>
            </a:r>
            <a:endParaRPr lang="en-CY"/>
          </a:p>
        </p:txBody>
      </p:sp>
      <p:sp>
        <p:nvSpPr>
          <p:cNvPr id="3" name="Content Placeholder 2">
            <a:extLst>
              <a:ext uri="{FF2B5EF4-FFF2-40B4-BE49-F238E27FC236}">
                <a16:creationId xmlns:a16="http://schemas.microsoft.com/office/drawing/2014/main" id="{B0723C2B-CDF8-9B18-5B6B-1E9394990F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18BE2EE0-E6C2-0959-F59B-DB4EF10188A4}"/>
              </a:ext>
            </a:extLst>
          </p:cNvPr>
          <p:cNvSpPr>
            <a:spLocks noGrp="1"/>
          </p:cNvSpPr>
          <p:nvPr>
            <p:ph type="dt" sz="half" idx="10"/>
          </p:nvPr>
        </p:nvSpPr>
        <p:spPr/>
        <p:txBody>
          <a:bodyPr/>
          <a:lstStyle/>
          <a:p>
            <a:fld id="{9E270153-A968-EB48-9BD8-B673D48B681E}" type="datetimeFigureOut">
              <a:rPr lang="en-CY" smtClean="0"/>
              <a:t>01/07/2025</a:t>
            </a:fld>
            <a:endParaRPr lang="en-CY"/>
          </a:p>
        </p:txBody>
      </p:sp>
      <p:sp>
        <p:nvSpPr>
          <p:cNvPr id="5" name="Footer Placeholder 4">
            <a:extLst>
              <a:ext uri="{FF2B5EF4-FFF2-40B4-BE49-F238E27FC236}">
                <a16:creationId xmlns:a16="http://schemas.microsoft.com/office/drawing/2014/main" id="{87811962-C1DB-31D5-C555-27FC60C5D5E3}"/>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F1564B45-9322-5F1E-E325-275E2332A075}"/>
              </a:ext>
            </a:extLst>
          </p:cNvPr>
          <p:cNvSpPr>
            <a:spLocks noGrp="1"/>
          </p:cNvSpPr>
          <p:nvPr>
            <p:ph type="sldNum" sz="quarter" idx="12"/>
          </p:nvPr>
        </p:nvSpPr>
        <p:spPr/>
        <p:txBody>
          <a:bodyPr/>
          <a:lstStyle/>
          <a:p>
            <a:fld id="{D889F724-5CF6-C84C-8100-B9BED59CCDDC}" type="slidenum">
              <a:rPr lang="en-CY" smtClean="0"/>
              <a:t>‹#›</a:t>
            </a:fld>
            <a:endParaRPr lang="en-CY"/>
          </a:p>
        </p:txBody>
      </p:sp>
    </p:spTree>
    <p:extLst>
      <p:ext uri="{BB962C8B-B14F-4D97-AF65-F5344CB8AC3E}">
        <p14:creationId xmlns:p14="http://schemas.microsoft.com/office/powerpoint/2010/main" val="1457728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74990-7701-0416-C718-3DB3A15438B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Y"/>
          </a:p>
        </p:txBody>
      </p:sp>
      <p:sp>
        <p:nvSpPr>
          <p:cNvPr id="3" name="Text Placeholder 2">
            <a:extLst>
              <a:ext uri="{FF2B5EF4-FFF2-40B4-BE49-F238E27FC236}">
                <a16:creationId xmlns:a16="http://schemas.microsoft.com/office/drawing/2014/main" id="{F286D6C4-22F7-F632-3C8F-61130D3641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D94A93A-DF43-5C28-D109-675E4C2715A8}"/>
              </a:ext>
            </a:extLst>
          </p:cNvPr>
          <p:cNvSpPr>
            <a:spLocks noGrp="1"/>
          </p:cNvSpPr>
          <p:nvPr>
            <p:ph type="dt" sz="half" idx="10"/>
          </p:nvPr>
        </p:nvSpPr>
        <p:spPr/>
        <p:txBody>
          <a:bodyPr/>
          <a:lstStyle/>
          <a:p>
            <a:fld id="{9E270153-A968-EB48-9BD8-B673D48B681E}" type="datetimeFigureOut">
              <a:rPr lang="en-CY" smtClean="0"/>
              <a:t>01/07/2025</a:t>
            </a:fld>
            <a:endParaRPr lang="en-CY"/>
          </a:p>
        </p:txBody>
      </p:sp>
      <p:sp>
        <p:nvSpPr>
          <p:cNvPr id="5" name="Footer Placeholder 4">
            <a:extLst>
              <a:ext uri="{FF2B5EF4-FFF2-40B4-BE49-F238E27FC236}">
                <a16:creationId xmlns:a16="http://schemas.microsoft.com/office/drawing/2014/main" id="{3DCF0E5D-181B-7A2B-27A2-4F4AE4AD227F}"/>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E1CEC26A-6F81-DF39-E4A8-DDEEE2492CE3}"/>
              </a:ext>
            </a:extLst>
          </p:cNvPr>
          <p:cNvSpPr>
            <a:spLocks noGrp="1"/>
          </p:cNvSpPr>
          <p:nvPr>
            <p:ph type="sldNum" sz="quarter" idx="12"/>
          </p:nvPr>
        </p:nvSpPr>
        <p:spPr/>
        <p:txBody>
          <a:bodyPr/>
          <a:lstStyle/>
          <a:p>
            <a:fld id="{D889F724-5CF6-C84C-8100-B9BED59CCDDC}" type="slidenum">
              <a:rPr lang="en-CY" smtClean="0"/>
              <a:t>‹#›</a:t>
            </a:fld>
            <a:endParaRPr lang="en-CY"/>
          </a:p>
        </p:txBody>
      </p:sp>
    </p:spTree>
    <p:extLst>
      <p:ext uri="{BB962C8B-B14F-4D97-AF65-F5344CB8AC3E}">
        <p14:creationId xmlns:p14="http://schemas.microsoft.com/office/powerpoint/2010/main" val="2511110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1FDE-9FF1-B6DD-B4F5-529320E321D1}"/>
              </a:ext>
            </a:extLst>
          </p:cNvPr>
          <p:cNvSpPr>
            <a:spLocks noGrp="1"/>
          </p:cNvSpPr>
          <p:nvPr>
            <p:ph type="title"/>
          </p:nvPr>
        </p:nvSpPr>
        <p:spPr/>
        <p:txBody>
          <a:bodyPr/>
          <a:lstStyle/>
          <a:p>
            <a:r>
              <a:rPr lang="en-GB"/>
              <a:t>Click to edit Master title style</a:t>
            </a:r>
            <a:endParaRPr lang="en-CY"/>
          </a:p>
        </p:txBody>
      </p:sp>
      <p:sp>
        <p:nvSpPr>
          <p:cNvPr id="3" name="Content Placeholder 2">
            <a:extLst>
              <a:ext uri="{FF2B5EF4-FFF2-40B4-BE49-F238E27FC236}">
                <a16:creationId xmlns:a16="http://schemas.microsoft.com/office/drawing/2014/main" id="{0E9FD225-DF9F-8077-92B7-CF11944BB53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Content Placeholder 3">
            <a:extLst>
              <a:ext uri="{FF2B5EF4-FFF2-40B4-BE49-F238E27FC236}">
                <a16:creationId xmlns:a16="http://schemas.microsoft.com/office/drawing/2014/main" id="{FA00E5D9-4C7E-9F81-3CDF-3CFE44DA918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5" name="Date Placeholder 4">
            <a:extLst>
              <a:ext uri="{FF2B5EF4-FFF2-40B4-BE49-F238E27FC236}">
                <a16:creationId xmlns:a16="http://schemas.microsoft.com/office/drawing/2014/main" id="{75A6C39A-4182-F111-FAAC-1F937E1E55D9}"/>
              </a:ext>
            </a:extLst>
          </p:cNvPr>
          <p:cNvSpPr>
            <a:spLocks noGrp="1"/>
          </p:cNvSpPr>
          <p:nvPr>
            <p:ph type="dt" sz="half" idx="10"/>
          </p:nvPr>
        </p:nvSpPr>
        <p:spPr/>
        <p:txBody>
          <a:bodyPr/>
          <a:lstStyle/>
          <a:p>
            <a:fld id="{9E270153-A968-EB48-9BD8-B673D48B681E}" type="datetimeFigureOut">
              <a:rPr lang="en-CY" smtClean="0"/>
              <a:t>01/07/2025</a:t>
            </a:fld>
            <a:endParaRPr lang="en-CY"/>
          </a:p>
        </p:txBody>
      </p:sp>
      <p:sp>
        <p:nvSpPr>
          <p:cNvPr id="6" name="Footer Placeholder 5">
            <a:extLst>
              <a:ext uri="{FF2B5EF4-FFF2-40B4-BE49-F238E27FC236}">
                <a16:creationId xmlns:a16="http://schemas.microsoft.com/office/drawing/2014/main" id="{EC8D7C9F-4AD9-0782-98F6-EADDAF281B62}"/>
              </a:ext>
            </a:extLst>
          </p:cNvPr>
          <p:cNvSpPr>
            <a:spLocks noGrp="1"/>
          </p:cNvSpPr>
          <p:nvPr>
            <p:ph type="ftr" sz="quarter" idx="11"/>
          </p:nvPr>
        </p:nvSpPr>
        <p:spPr/>
        <p:txBody>
          <a:bodyPr/>
          <a:lstStyle/>
          <a:p>
            <a:endParaRPr lang="en-CY"/>
          </a:p>
        </p:txBody>
      </p:sp>
      <p:sp>
        <p:nvSpPr>
          <p:cNvPr id="7" name="Slide Number Placeholder 6">
            <a:extLst>
              <a:ext uri="{FF2B5EF4-FFF2-40B4-BE49-F238E27FC236}">
                <a16:creationId xmlns:a16="http://schemas.microsoft.com/office/drawing/2014/main" id="{E0813F24-4A92-28F5-1A93-0118375F319A}"/>
              </a:ext>
            </a:extLst>
          </p:cNvPr>
          <p:cNvSpPr>
            <a:spLocks noGrp="1"/>
          </p:cNvSpPr>
          <p:nvPr>
            <p:ph type="sldNum" sz="quarter" idx="12"/>
          </p:nvPr>
        </p:nvSpPr>
        <p:spPr/>
        <p:txBody>
          <a:bodyPr/>
          <a:lstStyle/>
          <a:p>
            <a:fld id="{D889F724-5CF6-C84C-8100-B9BED59CCDDC}" type="slidenum">
              <a:rPr lang="en-CY" smtClean="0"/>
              <a:t>‹#›</a:t>
            </a:fld>
            <a:endParaRPr lang="en-CY"/>
          </a:p>
        </p:txBody>
      </p:sp>
    </p:spTree>
    <p:extLst>
      <p:ext uri="{BB962C8B-B14F-4D97-AF65-F5344CB8AC3E}">
        <p14:creationId xmlns:p14="http://schemas.microsoft.com/office/powerpoint/2010/main" val="1356851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77DA-8AB9-D24F-9674-CFA341583501}"/>
              </a:ext>
            </a:extLst>
          </p:cNvPr>
          <p:cNvSpPr>
            <a:spLocks noGrp="1"/>
          </p:cNvSpPr>
          <p:nvPr>
            <p:ph type="title"/>
          </p:nvPr>
        </p:nvSpPr>
        <p:spPr>
          <a:xfrm>
            <a:off x="839788" y="365125"/>
            <a:ext cx="10515600" cy="1325563"/>
          </a:xfrm>
        </p:spPr>
        <p:txBody>
          <a:bodyPr/>
          <a:lstStyle/>
          <a:p>
            <a:r>
              <a:rPr lang="en-GB"/>
              <a:t>Click to edit Master title style</a:t>
            </a:r>
            <a:endParaRPr lang="en-CY"/>
          </a:p>
        </p:txBody>
      </p:sp>
      <p:sp>
        <p:nvSpPr>
          <p:cNvPr id="3" name="Text Placeholder 2">
            <a:extLst>
              <a:ext uri="{FF2B5EF4-FFF2-40B4-BE49-F238E27FC236}">
                <a16:creationId xmlns:a16="http://schemas.microsoft.com/office/drawing/2014/main" id="{9F525536-EC2C-87BB-E304-99FD6B9B77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1C69BBE-7CDC-D8EE-1051-4FFFE867E19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5" name="Text Placeholder 4">
            <a:extLst>
              <a:ext uri="{FF2B5EF4-FFF2-40B4-BE49-F238E27FC236}">
                <a16:creationId xmlns:a16="http://schemas.microsoft.com/office/drawing/2014/main" id="{D40F78CE-47BF-8123-FA23-06AC259558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67A74BC-9E83-7E97-B545-EC417B8C54C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7" name="Date Placeholder 6">
            <a:extLst>
              <a:ext uri="{FF2B5EF4-FFF2-40B4-BE49-F238E27FC236}">
                <a16:creationId xmlns:a16="http://schemas.microsoft.com/office/drawing/2014/main" id="{D30C20A7-C588-3D04-9A76-33795EC6FBDB}"/>
              </a:ext>
            </a:extLst>
          </p:cNvPr>
          <p:cNvSpPr>
            <a:spLocks noGrp="1"/>
          </p:cNvSpPr>
          <p:nvPr>
            <p:ph type="dt" sz="half" idx="10"/>
          </p:nvPr>
        </p:nvSpPr>
        <p:spPr/>
        <p:txBody>
          <a:bodyPr/>
          <a:lstStyle/>
          <a:p>
            <a:fld id="{9E270153-A968-EB48-9BD8-B673D48B681E}" type="datetimeFigureOut">
              <a:rPr lang="en-CY" smtClean="0"/>
              <a:t>01/07/2025</a:t>
            </a:fld>
            <a:endParaRPr lang="en-CY"/>
          </a:p>
        </p:txBody>
      </p:sp>
      <p:sp>
        <p:nvSpPr>
          <p:cNvPr id="8" name="Footer Placeholder 7">
            <a:extLst>
              <a:ext uri="{FF2B5EF4-FFF2-40B4-BE49-F238E27FC236}">
                <a16:creationId xmlns:a16="http://schemas.microsoft.com/office/drawing/2014/main" id="{D9B3D468-0875-35E4-F42C-A8583F99263E}"/>
              </a:ext>
            </a:extLst>
          </p:cNvPr>
          <p:cNvSpPr>
            <a:spLocks noGrp="1"/>
          </p:cNvSpPr>
          <p:nvPr>
            <p:ph type="ftr" sz="quarter" idx="11"/>
          </p:nvPr>
        </p:nvSpPr>
        <p:spPr/>
        <p:txBody>
          <a:bodyPr/>
          <a:lstStyle/>
          <a:p>
            <a:endParaRPr lang="en-CY"/>
          </a:p>
        </p:txBody>
      </p:sp>
      <p:sp>
        <p:nvSpPr>
          <p:cNvPr id="9" name="Slide Number Placeholder 8">
            <a:extLst>
              <a:ext uri="{FF2B5EF4-FFF2-40B4-BE49-F238E27FC236}">
                <a16:creationId xmlns:a16="http://schemas.microsoft.com/office/drawing/2014/main" id="{A9282903-C85A-BCBA-79FA-D7F9499C0F91}"/>
              </a:ext>
            </a:extLst>
          </p:cNvPr>
          <p:cNvSpPr>
            <a:spLocks noGrp="1"/>
          </p:cNvSpPr>
          <p:nvPr>
            <p:ph type="sldNum" sz="quarter" idx="12"/>
          </p:nvPr>
        </p:nvSpPr>
        <p:spPr/>
        <p:txBody>
          <a:bodyPr/>
          <a:lstStyle/>
          <a:p>
            <a:fld id="{D889F724-5CF6-C84C-8100-B9BED59CCDDC}" type="slidenum">
              <a:rPr lang="en-CY" smtClean="0"/>
              <a:t>‹#›</a:t>
            </a:fld>
            <a:endParaRPr lang="en-CY"/>
          </a:p>
        </p:txBody>
      </p:sp>
    </p:spTree>
    <p:extLst>
      <p:ext uri="{BB962C8B-B14F-4D97-AF65-F5344CB8AC3E}">
        <p14:creationId xmlns:p14="http://schemas.microsoft.com/office/powerpoint/2010/main" val="2484505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1BE6-229A-72F7-9FD1-78E8AA846C4D}"/>
              </a:ext>
            </a:extLst>
          </p:cNvPr>
          <p:cNvSpPr>
            <a:spLocks noGrp="1"/>
          </p:cNvSpPr>
          <p:nvPr>
            <p:ph type="title"/>
          </p:nvPr>
        </p:nvSpPr>
        <p:spPr/>
        <p:txBody>
          <a:bodyPr/>
          <a:lstStyle/>
          <a:p>
            <a:r>
              <a:rPr lang="en-GB"/>
              <a:t>Click to edit Master title style</a:t>
            </a:r>
            <a:endParaRPr lang="en-CY"/>
          </a:p>
        </p:txBody>
      </p:sp>
      <p:sp>
        <p:nvSpPr>
          <p:cNvPr id="3" name="Date Placeholder 2">
            <a:extLst>
              <a:ext uri="{FF2B5EF4-FFF2-40B4-BE49-F238E27FC236}">
                <a16:creationId xmlns:a16="http://schemas.microsoft.com/office/drawing/2014/main" id="{FA33CFE2-7BBB-628C-9B14-625F62D4F54E}"/>
              </a:ext>
            </a:extLst>
          </p:cNvPr>
          <p:cNvSpPr>
            <a:spLocks noGrp="1"/>
          </p:cNvSpPr>
          <p:nvPr>
            <p:ph type="dt" sz="half" idx="10"/>
          </p:nvPr>
        </p:nvSpPr>
        <p:spPr/>
        <p:txBody>
          <a:bodyPr/>
          <a:lstStyle/>
          <a:p>
            <a:fld id="{9E270153-A968-EB48-9BD8-B673D48B681E}" type="datetimeFigureOut">
              <a:rPr lang="en-CY" smtClean="0"/>
              <a:t>01/07/2025</a:t>
            </a:fld>
            <a:endParaRPr lang="en-CY"/>
          </a:p>
        </p:txBody>
      </p:sp>
      <p:sp>
        <p:nvSpPr>
          <p:cNvPr id="4" name="Footer Placeholder 3">
            <a:extLst>
              <a:ext uri="{FF2B5EF4-FFF2-40B4-BE49-F238E27FC236}">
                <a16:creationId xmlns:a16="http://schemas.microsoft.com/office/drawing/2014/main" id="{7D4AAC2C-A5CC-4CEA-61BF-25B67BD65E70}"/>
              </a:ext>
            </a:extLst>
          </p:cNvPr>
          <p:cNvSpPr>
            <a:spLocks noGrp="1"/>
          </p:cNvSpPr>
          <p:nvPr>
            <p:ph type="ftr" sz="quarter" idx="11"/>
          </p:nvPr>
        </p:nvSpPr>
        <p:spPr/>
        <p:txBody>
          <a:bodyPr/>
          <a:lstStyle/>
          <a:p>
            <a:endParaRPr lang="en-CY"/>
          </a:p>
        </p:txBody>
      </p:sp>
      <p:sp>
        <p:nvSpPr>
          <p:cNvPr id="5" name="Slide Number Placeholder 4">
            <a:extLst>
              <a:ext uri="{FF2B5EF4-FFF2-40B4-BE49-F238E27FC236}">
                <a16:creationId xmlns:a16="http://schemas.microsoft.com/office/drawing/2014/main" id="{86BDFB39-3501-0C67-4372-A90DB8E3378B}"/>
              </a:ext>
            </a:extLst>
          </p:cNvPr>
          <p:cNvSpPr>
            <a:spLocks noGrp="1"/>
          </p:cNvSpPr>
          <p:nvPr>
            <p:ph type="sldNum" sz="quarter" idx="12"/>
          </p:nvPr>
        </p:nvSpPr>
        <p:spPr/>
        <p:txBody>
          <a:bodyPr/>
          <a:lstStyle/>
          <a:p>
            <a:fld id="{D889F724-5CF6-C84C-8100-B9BED59CCDDC}" type="slidenum">
              <a:rPr lang="en-CY" smtClean="0"/>
              <a:t>‹#›</a:t>
            </a:fld>
            <a:endParaRPr lang="en-CY"/>
          </a:p>
        </p:txBody>
      </p:sp>
    </p:spTree>
    <p:extLst>
      <p:ext uri="{BB962C8B-B14F-4D97-AF65-F5344CB8AC3E}">
        <p14:creationId xmlns:p14="http://schemas.microsoft.com/office/powerpoint/2010/main" val="344268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0BB0C4-2D08-E69B-68A1-06936FFBFD14}"/>
              </a:ext>
            </a:extLst>
          </p:cNvPr>
          <p:cNvSpPr>
            <a:spLocks noGrp="1"/>
          </p:cNvSpPr>
          <p:nvPr>
            <p:ph type="dt" sz="half" idx="10"/>
          </p:nvPr>
        </p:nvSpPr>
        <p:spPr/>
        <p:txBody>
          <a:bodyPr/>
          <a:lstStyle/>
          <a:p>
            <a:fld id="{9E270153-A968-EB48-9BD8-B673D48B681E}" type="datetimeFigureOut">
              <a:rPr lang="en-CY" smtClean="0"/>
              <a:t>01/07/2025</a:t>
            </a:fld>
            <a:endParaRPr lang="en-CY"/>
          </a:p>
        </p:txBody>
      </p:sp>
      <p:sp>
        <p:nvSpPr>
          <p:cNvPr id="3" name="Footer Placeholder 2">
            <a:extLst>
              <a:ext uri="{FF2B5EF4-FFF2-40B4-BE49-F238E27FC236}">
                <a16:creationId xmlns:a16="http://schemas.microsoft.com/office/drawing/2014/main" id="{46541799-CDAA-B838-D4E6-ED5F9CF4ED79}"/>
              </a:ext>
            </a:extLst>
          </p:cNvPr>
          <p:cNvSpPr>
            <a:spLocks noGrp="1"/>
          </p:cNvSpPr>
          <p:nvPr>
            <p:ph type="ftr" sz="quarter" idx="11"/>
          </p:nvPr>
        </p:nvSpPr>
        <p:spPr/>
        <p:txBody>
          <a:bodyPr/>
          <a:lstStyle/>
          <a:p>
            <a:endParaRPr lang="en-CY"/>
          </a:p>
        </p:txBody>
      </p:sp>
      <p:sp>
        <p:nvSpPr>
          <p:cNvPr id="4" name="Slide Number Placeholder 3">
            <a:extLst>
              <a:ext uri="{FF2B5EF4-FFF2-40B4-BE49-F238E27FC236}">
                <a16:creationId xmlns:a16="http://schemas.microsoft.com/office/drawing/2014/main" id="{EB3B4ABF-FF70-E8DD-9867-3540B414E003}"/>
              </a:ext>
            </a:extLst>
          </p:cNvPr>
          <p:cNvSpPr>
            <a:spLocks noGrp="1"/>
          </p:cNvSpPr>
          <p:nvPr>
            <p:ph type="sldNum" sz="quarter" idx="12"/>
          </p:nvPr>
        </p:nvSpPr>
        <p:spPr/>
        <p:txBody>
          <a:bodyPr/>
          <a:lstStyle/>
          <a:p>
            <a:fld id="{D889F724-5CF6-C84C-8100-B9BED59CCDDC}" type="slidenum">
              <a:rPr lang="en-CY" smtClean="0"/>
              <a:t>‹#›</a:t>
            </a:fld>
            <a:endParaRPr lang="en-CY"/>
          </a:p>
        </p:txBody>
      </p:sp>
    </p:spTree>
    <p:extLst>
      <p:ext uri="{BB962C8B-B14F-4D97-AF65-F5344CB8AC3E}">
        <p14:creationId xmlns:p14="http://schemas.microsoft.com/office/powerpoint/2010/main" val="2184327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4251-1C8A-289C-4803-F0B300CE14D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Y"/>
          </a:p>
        </p:txBody>
      </p:sp>
      <p:sp>
        <p:nvSpPr>
          <p:cNvPr id="3" name="Content Placeholder 2">
            <a:extLst>
              <a:ext uri="{FF2B5EF4-FFF2-40B4-BE49-F238E27FC236}">
                <a16:creationId xmlns:a16="http://schemas.microsoft.com/office/drawing/2014/main" id="{9CCA9DEF-FBF1-8E1F-0121-59437B14A4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Text Placeholder 3">
            <a:extLst>
              <a:ext uri="{FF2B5EF4-FFF2-40B4-BE49-F238E27FC236}">
                <a16:creationId xmlns:a16="http://schemas.microsoft.com/office/drawing/2014/main" id="{1D119C3C-4BB2-2CA9-2C78-44D094D66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C2CF85-176F-722E-865A-42A36362A0D6}"/>
              </a:ext>
            </a:extLst>
          </p:cNvPr>
          <p:cNvSpPr>
            <a:spLocks noGrp="1"/>
          </p:cNvSpPr>
          <p:nvPr>
            <p:ph type="dt" sz="half" idx="10"/>
          </p:nvPr>
        </p:nvSpPr>
        <p:spPr/>
        <p:txBody>
          <a:bodyPr/>
          <a:lstStyle/>
          <a:p>
            <a:fld id="{9E270153-A968-EB48-9BD8-B673D48B681E}" type="datetimeFigureOut">
              <a:rPr lang="en-CY" smtClean="0"/>
              <a:t>01/07/2025</a:t>
            </a:fld>
            <a:endParaRPr lang="en-CY"/>
          </a:p>
        </p:txBody>
      </p:sp>
      <p:sp>
        <p:nvSpPr>
          <p:cNvPr id="6" name="Footer Placeholder 5">
            <a:extLst>
              <a:ext uri="{FF2B5EF4-FFF2-40B4-BE49-F238E27FC236}">
                <a16:creationId xmlns:a16="http://schemas.microsoft.com/office/drawing/2014/main" id="{EADF16CC-2169-25B6-4BDA-1036C08D2E83}"/>
              </a:ext>
            </a:extLst>
          </p:cNvPr>
          <p:cNvSpPr>
            <a:spLocks noGrp="1"/>
          </p:cNvSpPr>
          <p:nvPr>
            <p:ph type="ftr" sz="quarter" idx="11"/>
          </p:nvPr>
        </p:nvSpPr>
        <p:spPr/>
        <p:txBody>
          <a:bodyPr/>
          <a:lstStyle/>
          <a:p>
            <a:endParaRPr lang="en-CY"/>
          </a:p>
        </p:txBody>
      </p:sp>
      <p:sp>
        <p:nvSpPr>
          <p:cNvPr id="7" name="Slide Number Placeholder 6">
            <a:extLst>
              <a:ext uri="{FF2B5EF4-FFF2-40B4-BE49-F238E27FC236}">
                <a16:creationId xmlns:a16="http://schemas.microsoft.com/office/drawing/2014/main" id="{5FB4BD2C-5AA0-B5EB-2280-FE48835B07EF}"/>
              </a:ext>
            </a:extLst>
          </p:cNvPr>
          <p:cNvSpPr>
            <a:spLocks noGrp="1"/>
          </p:cNvSpPr>
          <p:nvPr>
            <p:ph type="sldNum" sz="quarter" idx="12"/>
          </p:nvPr>
        </p:nvSpPr>
        <p:spPr/>
        <p:txBody>
          <a:bodyPr/>
          <a:lstStyle/>
          <a:p>
            <a:fld id="{D889F724-5CF6-C84C-8100-B9BED59CCDDC}" type="slidenum">
              <a:rPr lang="en-CY" smtClean="0"/>
              <a:t>‹#›</a:t>
            </a:fld>
            <a:endParaRPr lang="en-CY"/>
          </a:p>
        </p:txBody>
      </p:sp>
    </p:spTree>
    <p:extLst>
      <p:ext uri="{BB962C8B-B14F-4D97-AF65-F5344CB8AC3E}">
        <p14:creationId xmlns:p14="http://schemas.microsoft.com/office/powerpoint/2010/main" val="91241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452E-481E-8D51-5787-0F0487149DB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Y"/>
          </a:p>
        </p:txBody>
      </p:sp>
      <p:sp>
        <p:nvSpPr>
          <p:cNvPr id="3" name="Picture Placeholder 2">
            <a:extLst>
              <a:ext uri="{FF2B5EF4-FFF2-40B4-BE49-F238E27FC236}">
                <a16:creationId xmlns:a16="http://schemas.microsoft.com/office/drawing/2014/main" id="{D6F7E791-8F3D-64DD-7938-AC1D1273EC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Y"/>
          </a:p>
        </p:txBody>
      </p:sp>
      <p:sp>
        <p:nvSpPr>
          <p:cNvPr id="4" name="Text Placeholder 3">
            <a:extLst>
              <a:ext uri="{FF2B5EF4-FFF2-40B4-BE49-F238E27FC236}">
                <a16:creationId xmlns:a16="http://schemas.microsoft.com/office/drawing/2014/main" id="{8F9976EB-7D11-BEC2-825E-7FA2CD257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134B01-5107-A553-F162-6FABAC681165}"/>
              </a:ext>
            </a:extLst>
          </p:cNvPr>
          <p:cNvSpPr>
            <a:spLocks noGrp="1"/>
          </p:cNvSpPr>
          <p:nvPr>
            <p:ph type="dt" sz="half" idx="10"/>
          </p:nvPr>
        </p:nvSpPr>
        <p:spPr/>
        <p:txBody>
          <a:bodyPr/>
          <a:lstStyle/>
          <a:p>
            <a:fld id="{9E270153-A968-EB48-9BD8-B673D48B681E}" type="datetimeFigureOut">
              <a:rPr lang="en-CY" smtClean="0"/>
              <a:t>01/07/2025</a:t>
            </a:fld>
            <a:endParaRPr lang="en-CY"/>
          </a:p>
        </p:txBody>
      </p:sp>
      <p:sp>
        <p:nvSpPr>
          <p:cNvPr id="6" name="Footer Placeholder 5">
            <a:extLst>
              <a:ext uri="{FF2B5EF4-FFF2-40B4-BE49-F238E27FC236}">
                <a16:creationId xmlns:a16="http://schemas.microsoft.com/office/drawing/2014/main" id="{56DBBE5C-DDF2-9F6D-7FAC-0BECADDDC8DC}"/>
              </a:ext>
            </a:extLst>
          </p:cNvPr>
          <p:cNvSpPr>
            <a:spLocks noGrp="1"/>
          </p:cNvSpPr>
          <p:nvPr>
            <p:ph type="ftr" sz="quarter" idx="11"/>
          </p:nvPr>
        </p:nvSpPr>
        <p:spPr/>
        <p:txBody>
          <a:bodyPr/>
          <a:lstStyle/>
          <a:p>
            <a:endParaRPr lang="en-CY"/>
          </a:p>
        </p:txBody>
      </p:sp>
      <p:sp>
        <p:nvSpPr>
          <p:cNvPr id="7" name="Slide Number Placeholder 6">
            <a:extLst>
              <a:ext uri="{FF2B5EF4-FFF2-40B4-BE49-F238E27FC236}">
                <a16:creationId xmlns:a16="http://schemas.microsoft.com/office/drawing/2014/main" id="{CB04E2AD-B05D-14FD-2DDC-51E0FF40FD33}"/>
              </a:ext>
            </a:extLst>
          </p:cNvPr>
          <p:cNvSpPr>
            <a:spLocks noGrp="1"/>
          </p:cNvSpPr>
          <p:nvPr>
            <p:ph type="sldNum" sz="quarter" idx="12"/>
          </p:nvPr>
        </p:nvSpPr>
        <p:spPr/>
        <p:txBody>
          <a:bodyPr/>
          <a:lstStyle/>
          <a:p>
            <a:fld id="{D889F724-5CF6-C84C-8100-B9BED59CCDDC}" type="slidenum">
              <a:rPr lang="en-CY" smtClean="0"/>
              <a:t>‹#›</a:t>
            </a:fld>
            <a:endParaRPr lang="en-CY"/>
          </a:p>
        </p:txBody>
      </p:sp>
    </p:spTree>
    <p:extLst>
      <p:ext uri="{BB962C8B-B14F-4D97-AF65-F5344CB8AC3E}">
        <p14:creationId xmlns:p14="http://schemas.microsoft.com/office/powerpoint/2010/main" val="3783556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7E7A3F-1D4D-8F41-27B7-A59D1FD8FB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Y"/>
          </a:p>
        </p:txBody>
      </p:sp>
      <p:sp>
        <p:nvSpPr>
          <p:cNvPr id="3" name="Text Placeholder 2">
            <a:extLst>
              <a:ext uri="{FF2B5EF4-FFF2-40B4-BE49-F238E27FC236}">
                <a16:creationId xmlns:a16="http://schemas.microsoft.com/office/drawing/2014/main" id="{64D0485D-6466-E324-CB20-A00817BDFE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F4AA85AA-591E-C70A-FC55-06D46CB22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270153-A968-EB48-9BD8-B673D48B681E}" type="datetimeFigureOut">
              <a:rPr lang="en-CY" smtClean="0"/>
              <a:t>01/07/2025</a:t>
            </a:fld>
            <a:endParaRPr lang="en-CY"/>
          </a:p>
        </p:txBody>
      </p:sp>
      <p:sp>
        <p:nvSpPr>
          <p:cNvPr id="5" name="Footer Placeholder 4">
            <a:extLst>
              <a:ext uri="{FF2B5EF4-FFF2-40B4-BE49-F238E27FC236}">
                <a16:creationId xmlns:a16="http://schemas.microsoft.com/office/drawing/2014/main" id="{8B191EF1-9EA9-CECD-9236-C013C8C53A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Y"/>
          </a:p>
        </p:txBody>
      </p:sp>
      <p:sp>
        <p:nvSpPr>
          <p:cNvPr id="6" name="Slide Number Placeholder 5">
            <a:extLst>
              <a:ext uri="{FF2B5EF4-FFF2-40B4-BE49-F238E27FC236}">
                <a16:creationId xmlns:a16="http://schemas.microsoft.com/office/drawing/2014/main" id="{D50010E9-2DE0-504E-3286-EDE3490BC6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89F724-5CF6-C84C-8100-B9BED59CCDDC}" type="slidenum">
              <a:rPr lang="en-CY" smtClean="0"/>
              <a:t>‹#›</a:t>
            </a:fld>
            <a:endParaRPr lang="en-CY"/>
          </a:p>
        </p:txBody>
      </p:sp>
    </p:spTree>
    <p:extLst>
      <p:ext uri="{BB962C8B-B14F-4D97-AF65-F5344CB8AC3E}">
        <p14:creationId xmlns:p14="http://schemas.microsoft.com/office/powerpoint/2010/main" val="2388680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6BE037-ABE0-CE2A-CE53-D0424FA4C5A1}"/>
              </a:ext>
            </a:extLst>
          </p:cNvPr>
          <p:cNvPicPr>
            <a:picLocks noChangeAspect="1"/>
          </p:cNvPicPr>
          <p:nvPr/>
        </p:nvPicPr>
        <p:blipFill>
          <a:blip r:embed="rId2">
            <a:alphaModFix amt="50000"/>
          </a:blip>
          <a:srcRect t="9638"/>
          <a:stretch/>
        </p:blipFill>
        <p:spPr>
          <a:xfrm>
            <a:off x="20" y="1"/>
            <a:ext cx="12191980" cy="6857999"/>
          </a:xfrm>
          <a:prstGeom prst="rect">
            <a:avLst/>
          </a:prstGeom>
        </p:spPr>
      </p:pic>
      <p:sp>
        <p:nvSpPr>
          <p:cNvPr id="2" name="Title 1">
            <a:extLst>
              <a:ext uri="{FF2B5EF4-FFF2-40B4-BE49-F238E27FC236}">
                <a16:creationId xmlns:a16="http://schemas.microsoft.com/office/drawing/2014/main" id="{9993CB45-FEB3-4E2A-E013-6474C272642F}"/>
              </a:ext>
            </a:extLst>
          </p:cNvPr>
          <p:cNvSpPr>
            <a:spLocks noGrp="1"/>
          </p:cNvSpPr>
          <p:nvPr>
            <p:ph type="ctrTitle"/>
          </p:nvPr>
        </p:nvSpPr>
        <p:spPr>
          <a:xfrm>
            <a:off x="1524000" y="1122362"/>
            <a:ext cx="9144000" cy="2900518"/>
          </a:xfrm>
        </p:spPr>
        <p:txBody>
          <a:bodyPr>
            <a:normAutofit/>
          </a:bodyPr>
          <a:lstStyle/>
          <a:p>
            <a:r>
              <a:rPr lang="en-GB" dirty="0">
                <a:solidFill>
                  <a:srgbClr val="FFFFFF"/>
                </a:solidFill>
                <a:latin typeface="Impact" panose="020B0806030902050204" pitchFamily="34" charset="0"/>
              </a:rPr>
              <a:t>Milestone 5: Crossing the Finish Line</a:t>
            </a:r>
            <a:endParaRPr lang="en-CY" dirty="0">
              <a:solidFill>
                <a:srgbClr val="FFFFFF"/>
              </a:solidFill>
              <a:latin typeface="Impact" panose="020B0806030902050204" pitchFamily="34" charset="0"/>
            </a:endParaRPr>
          </a:p>
        </p:txBody>
      </p:sp>
      <p:sp>
        <p:nvSpPr>
          <p:cNvPr id="3" name="Subtitle 2">
            <a:extLst>
              <a:ext uri="{FF2B5EF4-FFF2-40B4-BE49-F238E27FC236}">
                <a16:creationId xmlns:a16="http://schemas.microsoft.com/office/drawing/2014/main" id="{E1210F5C-56E1-0769-7D5B-21EB003A8FCF}"/>
              </a:ext>
            </a:extLst>
          </p:cNvPr>
          <p:cNvSpPr>
            <a:spLocks noGrp="1"/>
          </p:cNvSpPr>
          <p:nvPr>
            <p:ph type="subTitle" idx="1"/>
          </p:nvPr>
        </p:nvSpPr>
        <p:spPr>
          <a:xfrm>
            <a:off x="1524000" y="4159404"/>
            <a:ext cx="9144000" cy="1098395"/>
          </a:xfrm>
        </p:spPr>
        <p:txBody>
          <a:bodyPr>
            <a:normAutofit/>
          </a:bodyPr>
          <a:lstStyle/>
          <a:p>
            <a:r>
              <a:rPr lang="en-GB">
                <a:solidFill>
                  <a:srgbClr val="FFFFFF"/>
                </a:solidFill>
                <a:latin typeface="Impact" panose="020B0806030902050204" pitchFamily="34" charset="0"/>
              </a:rPr>
              <a:t>By Melina Lellepi and Ioannis Papadikos</a:t>
            </a:r>
            <a:endParaRPr lang="en-CY">
              <a:solidFill>
                <a:srgbClr val="FFFFFF"/>
              </a:solidFill>
              <a:latin typeface="Impact" panose="020B0806030902050204" pitchFamily="34" charset="0"/>
            </a:endParaRPr>
          </a:p>
        </p:txBody>
      </p:sp>
      <p:sp>
        <p:nvSpPr>
          <p:cNvPr id="4" name="TextBox 3">
            <a:extLst>
              <a:ext uri="{FF2B5EF4-FFF2-40B4-BE49-F238E27FC236}">
                <a16:creationId xmlns:a16="http://schemas.microsoft.com/office/drawing/2014/main" id="{4EAFA668-AF20-DA06-074B-CE32DFA65BC0}"/>
              </a:ext>
            </a:extLst>
          </p:cNvPr>
          <p:cNvSpPr txBox="1"/>
          <p:nvPr/>
        </p:nvSpPr>
        <p:spPr>
          <a:xfrm>
            <a:off x="11923183" y="6488668"/>
            <a:ext cx="1828800" cy="369332"/>
          </a:xfrm>
          <a:prstGeom prst="rect">
            <a:avLst/>
          </a:prstGeom>
          <a:noFill/>
        </p:spPr>
        <p:txBody>
          <a:bodyPr wrap="square" rtlCol="0">
            <a:spAutoFit/>
          </a:bodyPr>
          <a:lstStyle/>
          <a:p>
            <a:pPr algn="l"/>
            <a:endParaRPr lang="en-CY" dirty="0"/>
          </a:p>
        </p:txBody>
      </p:sp>
      <p:sp>
        <p:nvSpPr>
          <p:cNvPr id="5" name="TextBox 4">
            <a:extLst>
              <a:ext uri="{FF2B5EF4-FFF2-40B4-BE49-F238E27FC236}">
                <a16:creationId xmlns:a16="http://schemas.microsoft.com/office/drawing/2014/main" id="{C278B70D-72C2-D1E3-191B-8AF88301F7CB}"/>
              </a:ext>
            </a:extLst>
          </p:cNvPr>
          <p:cNvSpPr txBox="1"/>
          <p:nvPr/>
        </p:nvSpPr>
        <p:spPr>
          <a:xfrm>
            <a:off x="11923183" y="6488667"/>
            <a:ext cx="1828800" cy="369332"/>
          </a:xfrm>
          <a:prstGeom prst="rect">
            <a:avLst/>
          </a:prstGeom>
          <a:noFill/>
        </p:spPr>
        <p:txBody>
          <a:bodyPr wrap="square" rtlCol="0">
            <a:spAutoFit/>
          </a:bodyPr>
          <a:lstStyle/>
          <a:p>
            <a:pPr algn="l"/>
            <a:r>
              <a:rPr lang="en-GB" dirty="0">
                <a:latin typeface="Avenir Book" panose="02000503020000020003" pitchFamily="2" charset="0"/>
              </a:rPr>
              <a:t>1</a:t>
            </a:r>
            <a:endParaRPr lang="en-CY" dirty="0">
              <a:latin typeface="Avenir Book" panose="02000503020000020003" pitchFamily="2" charset="0"/>
            </a:endParaRPr>
          </a:p>
        </p:txBody>
      </p:sp>
    </p:spTree>
    <p:extLst>
      <p:ext uri="{BB962C8B-B14F-4D97-AF65-F5344CB8AC3E}">
        <p14:creationId xmlns:p14="http://schemas.microsoft.com/office/powerpoint/2010/main" val="229945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F488C-B7EA-BAFC-2A77-8CC6F3DFE6A8}"/>
              </a:ext>
            </a:extLst>
          </p:cNvPr>
          <p:cNvSpPr>
            <a:spLocks noGrp="1"/>
          </p:cNvSpPr>
          <p:nvPr>
            <p:ph type="title"/>
          </p:nvPr>
        </p:nvSpPr>
        <p:spPr>
          <a:xfrm>
            <a:off x="614677" y="603504"/>
            <a:ext cx="10872216" cy="1527048"/>
          </a:xfrm>
        </p:spPr>
        <p:txBody>
          <a:bodyPr anchor="b">
            <a:normAutofit/>
          </a:bodyPr>
          <a:lstStyle/>
          <a:p>
            <a:r>
              <a:rPr lang="en-GB" b="1" dirty="0">
                <a:latin typeface="Avenir Book" panose="02000503020000020003" pitchFamily="2" charset="0"/>
              </a:rPr>
              <a:t>Random Forest Classifier</a:t>
            </a:r>
            <a:endParaRPr lang="en-CY" b="1" dirty="0">
              <a:latin typeface="Avenir Book" panose="02000503020000020003" pitchFamily="2" charset="0"/>
            </a:endParaRPr>
          </a:p>
        </p:txBody>
      </p:sp>
      <p:pic>
        <p:nvPicPr>
          <p:cNvPr id="6" name="Picture 5">
            <a:extLst>
              <a:ext uri="{FF2B5EF4-FFF2-40B4-BE49-F238E27FC236}">
                <a16:creationId xmlns:a16="http://schemas.microsoft.com/office/drawing/2014/main" id="{5EE3326F-AD3C-457C-C031-88999B432E0A}"/>
              </a:ext>
            </a:extLst>
          </p:cNvPr>
          <p:cNvPicPr>
            <a:picLocks noChangeAspect="1"/>
          </p:cNvPicPr>
          <p:nvPr/>
        </p:nvPicPr>
        <p:blipFill>
          <a:blip r:embed="rId3"/>
          <a:stretch>
            <a:fillRect/>
          </a:stretch>
        </p:blipFill>
        <p:spPr>
          <a:xfrm>
            <a:off x="614678" y="2441274"/>
            <a:ext cx="5173647" cy="2910176"/>
          </a:xfrm>
          <a:prstGeom prst="rect">
            <a:avLst/>
          </a:prstGeom>
        </p:spPr>
      </p:pic>
      <p:sp>
        <p:nvSpPr>
          <p:cNvPr id="3" name="Content Placeholder 2">
            <a:extLst>
              <a:ext uri="{FF2B5EF4-FFF2-40B4-BE49-F238E27FC236}">
                <a16:creationId xmlns:a16="http://schemas.microsoft.com/office/drawing/2014/main" id="{FDE70B50-DD1E-A8F8-550F-C54B9997E588}"/>
              </a:ext>
            </a:extLst>
          </p:cNvPr>
          <p:cNvSpPr>
            <a:spLocks noGrp="1"/>
          </p:cNvSpPr>
          <p:nvPr>
            <p:ph idx="1"/>
          </p:nvPr>
        </p:nvSpPr>
        <p:spPr>
          <a:xfrm>
            <a:off x="6096000" y="2441273"/>
            <a:ext cx="5385816" cy="3817942"/>
          </a:xfrm>
        </p:spPr>
        <p:txBody>
          <a:bodyPr anchor="t">
            <a:normAutofit/>
          </a:bodyPr>
          <a:lstStyle/>
          <a:p>
            <a:pPr marL="0" indent="0">
              <a:buNone/>
            </a:pPr>
            <a:r>
              <a:rPr lang="en-GB" sz="1800" b="0" i="0" u="none" strike="noStrike" dirty="0">
                <a:effectLst/>
                <a:latin typeface="Avenir Book" panose="02000503020000020003" pitchFamily="2" charset="0"/>
              </a:rPr>
              <a:t>A </a:t>
            </a:r>
            <a:r>
              <a:rPr lang="en-GB" sz="1800" b="1" i="0" u="none" strike="noStrike" dirty="0">
                <a:effectLst/>
                <a:latin typeface="Avenir Book" panose="02000503020000020003" pitchFamily="2" charset="0"/>
              </a:rPr>
              <a:t>Random Forest Classifier</a:t>
            </a:r>
            <a:r>
              <a:rPr lang="en-GB" sz="1800" b="0" i="0" u="none" strike="noStrike" dirty="0">
                <a:effectLst/>
                <a:latin typeface="Avenir Book" panose="02000503020000020003" pitchFamily="2" charset="0"/>
              </a:rPr>
              <a:t> is an </a:t>
            </a:r>
            <a:r>
              <a:rPr lang="en-GB" sz="1800" b="0" i="0" u="none" strike="noStrike" dirty="0">
                <a:solidFill>
                  <a:schemeClr val="tx2">
                    <a:lumMod val="75000"/>
                    <a:lumOff val="25000"/>
                  </a:schemeClr>
                </a:solidFill>
                <a:effectLst/>
                <a:latin typeface="Avenir Book" panose="02000503020000020003" pitchFamily="2" charset="0"/>
              </a:rPr>
              <a:t>ensemble</a:t>
            </a:r>
            <a:r>
              <a:rPr lang="en-GB" sz="1800" b="0" i="0" u="none" strike="noStrike" dirty="0">
                <a:effectLst/>
                <a:latin typeface="Avenir Book" panose="02000503020000020003" pitchFamily="2" charset="0"/>
              </a:rPr>
              <a:t> </a:t>
            </a:r>
            <a:r>
              <a:rPr lang="en-GB" sz="1800" b="0" i="0" u="none" strike="noStrike" dirty="0">
                <a:solidFill>
                  <a:schemeClr val="tx2">
                    <a:lumMod val="75000"/>
                    <a:lumOff val="25000"/>
                  </a:schemeClr>
                </a:solidFill>
                <a:effectLst/>
                <a:latin typeface="Avenir Book" panose="02000503020000020003" pitchFamily="2" charset="0"/>
              </a:rPr>
              <a:t>learning method </a:t>
            </a:r>
            <a:r>
              <a:rPr lang="en-GB" sz="1800" b="0" i="0" u="none" strike="noStrike" dirty="0">
                <a:effectLst/>
                <a:latin typeface="Avenir Book" panose="02000503020000020003" pitchFamily="2" charset="0"/>
              </a:rPr>
              <a:t>for classification that builds multiple decision trees. Each tree is trained on a </a:t>
            </a:r>
            <a:r>
              <a:rPr lang="en-GB" sz="1800" b="0" i="0" u="none" strike="noStrike" dirty="0">
                <a:solidFill>
                  <a:schemeClr val="accent2">
                    <a:lumMod val="75000"/>
                  </a:schemeClr>
                </a:solidFill>
                <a:effectLst/>
                <a:latin typeface="Avenir Book" panose="02000503020000020003" pitchFamily="2" charset="0"/>
              </a:rPr>
              <a:t>random subset </a:t>
            </a:r>
            <a:r>
              <a:rPr lang="en-GB" sz="1800" b="0" i="0" u="none" strike="noStrike" dirty="0">
                <a:effectLst/>
                <a:latin typeface="Avenir Book" panose="02000503020000020003" pitchFamily="2" charset="0"/>
              </a:rPr>
              <a:t>of the data and features. When making predictions, each tree casts a vote, and the class with the most votes becomes the final prediction. This approach </a:t>
            </a:r>
            <a:r>
              <a:rPr lang="en-GB" sz="1800" b="0" i="0" u="none" strike="noStrike" dirty="0">
                <a:solidFill>
                  <a:schemeClr val="accent3">
                    <a:lumMod val="75000"/>
                  </a:schemeClr>
                </a:solidFill>
                <a:effectLst/>
                <a:latin typeface="Avenir Book" panose="02000503020000020003" pitchFamily="2" charset="0"/>
              </a:rPr>
              <a:t>reduces overfitting and improves accuracy</a:t>
            </a:r>
            <a:r>
              <a:rPr lang="en-GB" sz="1800" b="0" i="0" u="none" strike="noStrike" dirty="0">
                <a:effectLst/>
                <a:latin typeface="Avenir Book" panose="02000503020000020003" pitchFamily="2" charset="0"/>
              </a:rPr>
              <a:t> compared to a single decision tree.</a:t>
            </a:r>
            <a:endParaRPr lang="en-CY" sz="1800" dirty="0">
              <a:latin typeface="Avenir Book" panose="02000503020000020003" pitchFamily="2" charset="0"/>
            </a:endParaRPr>
          </a:p>
        </p:txBody>
      </p:sp>
      <p:sp>
        <p:nvSpPr>
          <p:cNvPr id="5" name="TextBox 4">
            <a:extLst>
              <a:ext uri="{FF2B5EF4-FFF2-40B4-BE49-F238E27FC236}">
                <a16:creationId xmlns:a16="http://schemas.microsoft.com/office/drawing/2014/main" id="{3E0909B4-AB92-B119-04F9-3EFBB8E866B4}"/>
              </a:ext>
            </a:extLst>
          </p:cNvPr>
          <p:cNvSpPr txBox="1"/>
          <p:nvPr/>
        </p:nvSpPr>
        <p:spPr>
          <a:xfrm>
            <a:off x="11775016" y="6488668"/>
            <a:ext cx="1828800" cy="369332"/>
          </a:xfrm>
          <a:prstGeom prst="rect">
            <a:avLst/>
          </a:prstGeom>
          <a:noFill/>
        </p:spPr>
        <p:txBody>
          <a:bodyPr wrap="square" rtlCol="0">
            <a:spAutoFit/>
          </a:bodyPr>
          <a:lstStyle/>
          <a:p>
            <a:pPr algn="l"/>
            <a:r>
              <a:rPr lang="en-GB" dirty="0">
                <a:latin typeface="Avenir Book" panose="02000503020000020003" pitchFamily="2" charset="0"/>
              </a:rPr>
              <a:t>10</a:t>
            </a:r>
            <a:endParaRPr lang="en-CY" dirty="0">
              <a:latin typeface="Avenir Book" panose="02000503020000020003" pitchFamily="2" charset="0"/>
            </a:endParaRPr>
          </a:p>
        </p:txBody>
      </p:sp>
    </p:spTree>
    <p:extLst>
      <p:ext uri="{BB962C8B-B14F-4D97-AF65-F5344CB8AC3E}">
        <p14:creationId xmlns:p14="http://schemas.microsoft.com/office/powerpoint/2010/main" val="2570204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9" name="Rectangle 18">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1CA16-FE22-DA44-BD9D-0E57E86B696A}"/>
              </a:ext>
            </a:extLst>
          </p:cNvPr>
          <p:cNvSpPr>
            <a:spLocks noGrp="1"/>
          </p:cNvSpPr>
          <p:nvPr>
            <p:ph type="title"/>
          </p:nvPr>
        </p:nvSpPr>
        <p:spPr>
          <a:xfrm>
            <a:off x="1057025" y="922644"/>
            <a:ext cx="5040285" cy="1169585"/>
          </a:xfrm>
        </p:spPr>
        <p:txBody>
          <a:bodyPr anchor="b">
            <a:normAutofit/>
          </a:bodyPr>
          <a:lstStyle/>
          <a:p>
            <a:r>
              <a:rPr lang="en-GB" sz="3700" b="1">
                <a:latin typeface="Avenir Book" panose="02000503020000020003" pitchFamily="2" charset="0"/>
              </a:rPr>
              <a:t>Adaptive Boosting (AdaBoost)</a:t>
            </a:r>
            <a:endParaRPr lang="en-CY" sz="3700" b="1">
              <a:latin typeface="Avenir Book" panose="02000503020000020003" pitchFamily="2" charset="0"/>
            </a:endParaRPr>
          </a:p>
        </p:txBody>
      </p:sp>
      <p:sp>
        <p:nvSpPr>
          <p:cNvPr id="24" name="Rectangle 2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D33E1F-6BCC-0996-4806-F92C302E230F}"/>
              </a:ext>
            </a:extLst>
          </p:cNvPr>
          <p:cNvSpPr>
            <a:spLocks noGrp="1"/>
          </p:cNvSpPr>
          <p:nvPr>
            <p:ph idx="1"/>
          </p:nvPr>
        </p:nvSpPr>
        <p:spPr>
          <a:xfrm>
            <a:off x="1055715" y="2508105"/>
            <a:ext cx="5040285" cy="3632493"/>
          </a:xfrm>
        </p:spPr>
        <p:txBody>
          <a:bodyPr anchor="ctr">
            <a:normAutofit/>
          </a:bodyPr>
          <a:lstStyle/>
          <a:p>
            <a:pPr marL="0" indent="0">
              <a:buNone/>
            </a:pPr>
            <a:r>
              <a:rPr lang="en-GB" sz="2000" b="1" i="0" u="none" strike="noStrike" dirty="0">
                <a:effectLst/>
                <a:latin typeface="Avenir Book" panose="02000503020000020003" pitchFamily="2" charset="0"/>
              </a:rPr>
              <a:t>AdaBoost</a:t>
            </a:r>
            <a:r>
              <a:rPr lang="en-GB" sz="2000" b="0" i="0" u="none" strike="noStrike" dirty="0">
                <a:effectLst/>
                <a:latin typeface="Avenir Book" panose="02000503020000020003" pitchFamily="2" charset="0"/>
              </a:rPr>
              <a:t> is an </a:t>
            </a:r>
            <a:r>
              <a:rPr lang="en-GB" sz="2000" b="0" i="0" u="none" strike="noStrike" dirty="0">
                <a:solidFill>
                  <a:schemeClr val="tx2">
                    <a:lumMod val="75000"/>
                    <a:lumOff val="25000"/>
                  </a:schemeClr>
                </a:solidFill>
                <a:effectLst/>
                <a:latin typeface="Avenir Book" panose="02000503020000020003" pitchFamily="2" charset="0"/>
              </a:rPr>
              <a:t>ensemble method</a:t>
            </a:r>
            <a:r>
              <a:rPr lang="en-GB" sz="2000" b="0" i="0" u="none" strike="noStrike" dirty="0">
                <a:effectLst/>
                <a:latin typeface="Avenir Book" panose="02000503020000020003" pitchFamily="2" charset="0"/>
              </a:rPr>
              <a:t> that combines </a:t>
            </a:r>
            <a:r>
              <a:rPr lang="en-GB" sz="2000" b="0" i="0" u="none" strike="noStrike" dirty="0">
                <a:solidFill>
                  <a:schemeClr val="accent5">
                    <a:lumMod val="75000"/>
                  </a:schemeClr>
                </a:solidFill>
                <a:effectLst/>
                <a:latin typeface="Avenir Book" panose="02000503020000020003" pitchFamily="2" charset="0"/>
              </a:rPr>
              <a:t>multiple weak classifiers</a:t>
            </a:r>
            <a:r>
              <a:rPr lang="en-GB" sz="2000" b="0" i="0" u="none" strike="noStrike" dirty="0">
                <a:effectLst/>
                <a:latin typeface="Avenir Book" panose="02000503020000020003" pitchFamily="2" charset="0"/>
              </a:rPr>
              <a:t>, usually </a:t>
            </a:r>
            <a:r>
              <a:rPr lang="en-GB" sz="2000" i="0" u="none" strike="noStrike" dirty="0">
                <a:solidFill>
                  <a:schemeClr val="accent3">
                    <a:lumMod val="75000"/>
                  </a:schemeClr>
                </a:solidFill>
                <a:effectLst/>
                <a:latin typeface="Avenir Book" panose="02000503020000020003" pitchFamily="2" charset="0"/>
              </a:rPr>
              <a:t>decision stumps</a:t>
            </a:r>
            <a:r>
              <a:rPr lang="en-GB" sz="2000" i="0" u="none" strike="noStrike" dirty="0">
                <a:effectLst/>
                <a:latin typeface="Avenir Book" panose="02000503020000020003" pitchFamily="2" charset="0"/>
              </a:rPr>
              <a:t>, </a:t>
            </a:r>
            <a:r>
              <a:rPr lang="en-GB" sz="2000" b="0" i="0" u="none" strike="noStrike" dirty="0">
                <a:effectLst/>
                <a:latin typeface="Avenir Book" panose="02000503020000020003" pitchFamily="2" charset="0"/>
              </a:rPr>
              <a:t>to improve performance. For predicting heart disease, decision stumps are trained on features like age, cholesterol, and blood pressure. It adjusts the weights of misclassified instances in each iteration to reduce errors.</a:t>
            </a:r>
            <a:endParaRPr lang="en-CY" sz="2000" dirty="0">
              <a:latin typeface="Avenir Book" panose="02000503020000020003" pitchFamily="2" charset="0"/>
            </a:endParaRPr>
          </a:p>
        </p:txBody>
      </p:sp>
      <p:pic>
        <p:nvPicPr>
          <p:cNvPr id="9" name="Picture 8">
            <a:extLst>
              <a:ext uri="{FF2B5EF4-FFF2-40B4-BE49-F238E27FC236}">
                <a16:creationId xmlns:a16="http://schemas.microsoft.com/office/drawing/2014/main" id="{0522AD09-D283-1B1F-9943-E818AAD698EE}"/>
              </a:ext>
            </a:extLst>
          </p:cNvPr>
          <p:cNvPicPr>
            <a:picLocks noChangeAspect="1"/>
          </p:cNvPicPr>
          <p:nvPr/>
        </p:nvPicPr>
        <p:blipFill>
          <a:blip r:embed="rId2"/>
          <a:stretch>
            <a:fillRect/>
          </a:stretch>
        </p:blipFill>
        <p:spPr>
          <a:xfrm>
            <a:off x="6972174" y="774285"/>
            <a:ext cx="4338106" cy="2581173"/>
          </a:xfrm>
          <a:prstGeom prst="rect">
            <a:avLst/>
          </a:prstGeom>
        </p:spPr>
      </p:pic>
      <p:pic>
        <p:nvPicPr>
          <p:cNvPr id="6" name="Picture 5">
            <a:extLst>
              <a:ext uri="{FF2B5EF4-FFF2-40B4-BE49-F238E27FC236}">
                <a16:creationId xmlns:a16="http://schemas.microsoft.com/office/drawing/2014/main" id="{1F3C451C-490C-4A13-7C82-26B08181A091}"/>
              </a:ext>
            </a:extLst>
          </p:cNvPr>
          <p:cNvPicPr>
            <a:picLocks noChangeAspect="1"/>
          </p:cNvPicPr>
          <p:nvPr/>
        </p:nvPicPr>
        <p:blipFill>
          <a:blip r:embed="rId3"/>
          <a:stretch>
            <a:fillRect/>
          </a:stretch>
        </p:blipFill>
        <p:spPr>
          <a:xfrm>
            <a:off x="6946667" y="3631220"/>
            <a:ext cx="4389120" cy="2468880"/>
          </a:xfrm>
          <a:prstGeom prst="rect">
            <a:avLst/>
          </a:prstGeom>
        </p:spPr>
      </p:pic>
      <p:sp>
        <p:nvSpPr>
          <p:cNvPr id="5" name="TextBox 4">
            <a:extLst>
              <a:ext uri="{FF2B5EF4-FFF2-40B4-BE49-F238E27FC236}">
                <a16:creationId xmlns:a16="http://schemas.microsoft.com/office/drawing/2014/main" id="{B3EE8856-D17C-182C-4D18-890510683DEA}"/>
              </a:ext>
            </a:extLst>
          </p:cNvPr>
          <p:cNvSpPr txBox="1"/>
          <p:nvPr/>
        </p:nvSpPr>
        <p:spPr>
          <a:xfrm>
            <a:off x="11691257" y="6488668"/>
            <a:ext cx="1828800" cy="369332"/>
          </a:xfrm>
          <a:prstGeom prst="rect">
            <a:avLst/>
          </a:prstGeom>
          <a:noFill/>
        </p:spPr>
        <p:txBody>
          <a:bodyPr wrap="square" rtlCol="0">
            <a:spAutoFit/>
          </a:bodyPr>
          <a:lstStyle/>
          <a:p>
            <a:pPr algn="l"/>
            <a:r>
              <a:rPr lang="en-GB" dirty="0">
                <a:latin typeface="Avenir Book" panose="02000503020000020003" pitchFamily="2" charset="0"/>
              </a:rPr>
              <a:t>11</a:t>
            </a:r>
            <a:endParaRPr lang="en-CY" dirty="0">
              <a:latin typeface="Avenir Book" panose="02000503020000020003" pitchFamily="2" charset="0"/>
            </a:endParaRPr>
          </a:p>
        </p:txBody>
      </p:sp>
    </p:spTree>
    <p:extLst>
      <p:ext uri="{BB962C8B-B14F-4D97-AF65-F5344CB8AC3E}">
        <p14:creationId xmlns:p14="http://schemas.microsoft.com/office/powerpoint/2010/main" val="3700894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B92FAF7-0AD3-4B47-9111-D0E9CD79E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6A77139-BADB-4B2C-BD41-B67A4D37D7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17" name="Freeform: Shape 16">
              <a:extLst>
                <a:ext uri="{FF2B5EF4-FFF2-40B4-BE49-F238E27FC236}">
                  <a16:creationId xmlns:a16="http://schemas.microsoft.com/office/drawing/2014/main" id="{DAC7B25D-E1A6-459A-B45A-1912B0CD9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Freeform: Shape 17">
              <a:extLst>
                <a:ext uri="{FF2B5EF4-FFF2-40B4-BE49-F238E27FC236}">
                  <a16:creationId xmlns:a16="http://schemas.microsoft.com/office/drawing/2014/main" id="{920A7C7E-00F6-490C-A8E7-5167EA6A4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Freeform: Shape 18">
              <a:extLst>
                <a:ext uri="{FF2B5EF4-FFF2-40B4-BE49-F238E27FC236}">
                  <a16:creationId xmlns:a16="http://schemas.microsoft.com/office/drawing/2014/main" id="{2E166FC5-8F23-41C3-879A-BFF8D5B70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Freeform: Shape 19">
              <a:extLst>
                <a:ext uri="{FF2B5EF4-FFF2-40B4-BE49-F238E27FC236}">
                  <a16:creationId xmlns:a16="http://schemas.microsoft.com/office/drawing/2014/main" id="{5C727C6A-DB0B-482E-B0E4-4F035FC02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2" name="Group 21">
            <a:extLst>
              <a:ext uri="{FF2B5EF4-FFF2-40B4-BE49-F238E27FC236}">
                <a16:creationId xmlns:a16="http://schemas.microsoft.com/office/drawing/2014/main" id="{2786ABD8-AB9F-46F2-A7D9-36F1F733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112326" y="0"/>
            <a:ext cx="4683941" cy="3456291"/>
            <a:chOff x="4345582" y="0"/>
            <a:chExt cx="5069918" cy="3741104"/>
          </a:xfrm>
          <a:solidFill>
            <a:schemeClr val="accent5">
              <a:alpha val="5000"/>
            </a:schemeClr>
          </a:solidFill>
        </p:grpSpPr>
        <p:sp>
          <p:nvSpPr>
            <p:cNvPr id="23" name="Freeform: Shape 22">
              <a:extLst>
                <a:ext uri="{FF2B5EF4-FFF2-40B4-BE49-F238E27FC236}">
                  <a16:creationId xmlns:a16="http://schemas.microsoft.com/office/drawing/2014/main" id="{DB26E49F-E19A-487B-A8A4-A26128CFD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8E67742-7BE5-458C-BC8D-9EE855763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B03BE98-6C07-41CD-ACA9-5244A3DA1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13CCE92-2C5E-48BC-9713-FBEEDBAE6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144BAEA-EA48-5854-44F1-90DE51D99675}"/>
              </a:ext>
            </a:extLst>
          </p:cNvPr>
          <p:cNvSpPr>
            <a:spLocks noGrp="1"/>
          </p:cNvSpPr>
          <p:nvPr>
            <p:ph type="title"/>
          </p:nvPr>
        </p:nvSpPr>
        <p:spPr>
          <a:xfrm>
            <a:off x="804672" y="802955"/>
            <a:ext cx="5145024" cy="1454051"/>
          </a:xfrm>
        </p:spPr>
        <p:txBody>
          <a:bodyPr anchor="b">
            <a:normAutofit/>
          </a:bodyPr>
          <a:lstStyle/>
          <a:p>
            <a:r>
              <a:rPr lang="en-GB" sz="3600" b="1">
                <a:solidFill>
                  <a:schemeClr val="tx2"/>
                </a:solidFill>
                <a:latin typeface="Avenir Book" panose="02000503020000020003" pitchFamily="2" charset="0"/>
              </a:rPr>
              <a:t>XGBoost</a:t>
            </a:r>
            <a:endParaRPr lang="en-CY" sz="3600" b="1">
              <a:solidFill>
                <a:schemeClr val="tx2"/>
              </a:solidFill>
              <a:latin typeface="Avenir Book" panose="02000503020000020003" pitchFamily="2" charset="0"/>
            </a:endParaRPr>
          </a:p>
        </p:txBody>
      </p:sp>
      <p:pic>
        <p:nvPicPr>
          <p:cNvPr id="9" name="Picture 8">
            <a:extLst>
              <a:ext uri="{FF2B5EF4-FFF2-40B4-BE49-F238E27FC236}">
                <a16:creationId xmlns:a16="http://schemas.microsoft.com/office/drawing/2014/main" id="{87379F22-8B39-C9A9-6BC7-AD08BA3FB386}"/>
              </a:ext>
            </a:extLst>
          </p:cNvPr>
          <p:cNvPicPr>
            <a:picLocks noChangeAspect="1"/>
          </p:cNvPicPr>
          <p:nvPr/>
        </p:nvPicPr>
        <p:blipFill>
          <a:blip r:embed="rId3"/>
          <a:stretch>
            <a:fillRect/>
          </a:stretch>
        </p:blipFill>
        <p:spPr>
          <a:xfrm>
            <a:off x="5443682" y="256900"/>
            <a:ext cx="4053417" cy="2164782"/>
          </a:xfrm>
          <a:prstGeom prst="rect">
            <a:avLst/>
          </a:prstGeom>
        </p:spPr>
      </p:pic>
      <p:sp>
        <p:nvSpPr>
          <p:cNvPr id="3" name="Content Placeholder 2">
            <a:extLst>
              <a:ext uri="{FF2B5EF4-FFF2-40B4-BE49-F238E27FC236}">
                <a16:creationId xmlns:a16="http://schemas.microsoft.com/office/drawing/2014/main" id="{6B048296-789C-48A9-F603-B2C7039B2DE4}"/>
              </a:ext>
            </a:extLst>
          </p:cNvPr>
          <p:cNvSpPr>
            <a:spLocks noGrp="1"/>
          </p:cNvSpPr>
          <p:nvPr>
            <p:ph idx="1"/>
          </p:nvPr>
        </p:nvSpPr>
        <p:spPr>
          <a:xfrm>
            <a:off x="804672" y="2421682"/>
            <a:ext cx="4553909" cy="3639289"/>
          </a:xfrm>
        </p:spPr>
        <p:txBody>
          <a:bodyPr anchor="ctr">
            <a:normAutofit/>
          </a:bodyPr>
          <a:lstStyle/>
          <a:p>
            <a:pPr marL="0" indent="0">
              <a:buNone/>
            </a:pPr>
            <a:r>
              <a:rPr lang="en-GB" sz="1800" b="1" dirty="0">
                <a:solidFill>
                  <a:schemeClr val="tx2"/>
                </a:solidFill>
                <a:latin typeface="Avenir Book" panose="02000503020000020003" pitchFamily="2" charset="0"/>
              </a:rPr>
              <a:t>XGBoost</a:t>
            </a:r>
            <a:r>
              <a:rPr lang="en-GB" sz="1800" dirty="0">
                <a:solidFill>
                  <a:schemeClr val="tx2"/>
                </a:solidFill>
                <a:latin typeface="Avenir Book" panose="02000503020000020003" pitchFamily="2" charset="0"/>
              </a:rPr>
              <a:t> is an </a:t>
            </a:r>
            <a:r>
              <a:rPr lang="en-GB" sz="1800" dirty="0">
                <a:solidFill>
                  <a:schemeClr val="accent3">
                    <a:lumMod val="75000"/>
                  </a:schemeClr>
                </a:solidFill>
                <a:latin typeface="Avenir Book" panose="02000503020000020003" pitchFamily="2" charset="0"/>
              </a:rPr>
              <a:t>efficient gradient boosting decision</a:t>
            </a:r>
            <a:r>
              <a:rPr lang="en-GB" sz="1800" dirty="0">
                <a:solidFill>
                  <a:schemeClr val="tx2"/>
                </a:solidFill>
                <a:latin typeface="Avenir Book" panose="02000503020000020003" pitchFamily="2" charset="0"/>
              </a:rPr>
              <a:t> that </a:t>
            </a:r>
            <a:r>
              <a:rPr lang="en-GB" sz="1800" b="0" i="0" u="none" strike="noStrike" dirty="0">
                <a:solidFill>
                  <a:schemeClr val="tx2"/>
                </a:solidFill>
                <a:effectLst/>
                <a:latin typeface="Avenir Book" panose="02000503020000020003" pitchFamily="2" charset="0"/>
              </a:rPr>
              <a:t>builds decision trees sequentially, where each tree corrects the errors of the previous one. XGBoost improves performance with features like </a:t>
            </a:r>
            <a:r>
              <a:rPr lang="en-GB" sz="1800" b="0" i="0" u="none" strike="noStrike" dirty="0" err="1">
                <a:solidFill>
                  <a:schemeClr val="accent2"/>
                </a:solidFill>
                <a:effectLst/>
                <a:latin typeface="Avenir Book" panose="02000503020000020003" pitchFamily="2" charset="0"/>
              </a:rPr>
              <a:t>regularization</a:t>
            </a:r>
            <a:r>
              <a:rPr lang="en-GB" sz="1800" b="0" i="0" u="none" strike="noStrike" dirty="0">
                <a:solidFill>
                  <a:schemeClr val="tx2"/>
                </a:solidFill>
                <a:effectLst/>
                <a:latin typeface="Avenir Book" panose="02000503020000020003" pitchFamily="2" charset="0"/>
              </a:rPr>
              <a:t> (to prevent overfitting), parallel processing (for faster training), and handling missing data.</a:t>
            </a:r>
          </a:p>
          <a:p>
            <a:pPr marL="0" indent="0">
              <a:buNone/>
            </a:pPr>
            <a:endParaRPr lang="en-GB" sz="1800" dirty="0">
              <a:solidFill>
                <a:schemeClr val="tx2"/>
              </a:solidFill>
              <a:latin typeface="Avenir Book" panose="02000503020000020003" pitchFamily="2" charset="0"/>
            </a:endParaRPr>
          </a:p>
          <a:p>
            <a:pPr>
              <a:buFont typeface="Wingdings" pitchFamily="2" charset="2"/>
              <a:buChar char="v"/>
            </a:pPr>
            <a:r>
              <a:rPr lang="en-GB" sz="1800" dirty="0">
                <a:solidFill>
                  <a:schemeClr val="tx2"/>
                </a:solidFill>
                <a:latin typeface="Avenir Book" panose="02000503020000020003" pitchFamily="2" charset="0"/>
              </a:rPr>
              <a:t>Conversely to AdaBoost, XGBoost builds full decision trees rather than </a:t>
            </a:r>
            <a:r>
              <a:rPr lang="en-GB" sz="1800" b="0" i="0" u="none" strike="noStrike" dirty="0">
                <a:solidFill>
                  <a:schemeClr val="tx2"/>
                </a:solidFill>
                <a:effectLst/>
                <a:latin typeface="Avenir Book" panose="02000503020000020003" pitchFamily="2" charset="0"/>
              </a:rPr>
              <a:t>decision stumps (single-level decision trees).</a:t>
            </a:r>
          </a:p>
        </p:txBody>
      </p:sp>
      <p:pic>
        <p:nvPicPr>
          <p:cNvPr id="6" name="Picture 5">
            <a:extLst>
              <a:ext uri="{FF2B5EF4-FFF2-40B4-BE49-F238E27FC236}">
                <a16:creationId xmlns:a16="http://schemas.microsoft.com/office/drawing/2014/main" id="{84E587C5-437D-12F9-E84E-985DB66BF39A}"/>
              </a:ext>
            </a:extLst>
          </p:cNvPr>
          <p:cNvPicPr>
            <a:picLocks noChangeAspect="1"/>
          </p:cNvPicPr>
          <p:nvPr/>
        </p:nvPicPr>
        <p:blipFill>
          <a:blip r:embed="rId4"/>
          <a:stretch>
            <a:fillRect/>
          </a:stretch>
        </p:blipFill>
        <p:spPr>
          <a:xfrm>
            <a:off x="9633727" y="3863170"/>
            <a:ext cx="1996361" cy="1996361"/>
          </a:xfrm>
          <a:prstGeom prst="rect">
            <a:avLst/>
          </a:prstGeom>
        </p:spPr>
      </p:pic>
      <p:sp>
        <p:nvSpPr>
          <p:cNvPr id="5" name="TextBox 4">
            <a:extLst>
              <a:ext uri="{FF2B5EF4-FFF2-40B4-BE49-F238E27FC236}">
                <a16:creationId xmlns:a16="http://schemas.microsoft.com/office/drawing/2014/main" id="{0F1B6409-5E5A-0B6D-0A64-F04F65548138}"/>
              </a:ext>
            </a:extLst>
          </p:cNvPr>
          <p:cNvSpPr txBox="1"/>
          <p:nvPr/>
        </p:nvSpPr>
        <p:spPr>
          <a:xfrm>
            <a:off x="11692593" y="6488667"/>
            <a:ext cx="1828800" cy="369332"/>
          </a:xfrm>
          <a:prstGeom prst="rect">
            <a:avLst/>
          </a:prstGeom>
          <a:noFill/>
        </p:spPr>
        <p:txBody>
          <a:bodyPr wrap="square" rtlCol="0">
            <a:spAutoFit/>
          </a:bodyPr>
          <a:lstStyle/>
          <a:p>
            <a:pPr algn="l"/>
            <a:r>
              <a:rPr lang="en-GB" dirty="0">
                <a:latin typeface="Avenir Book" panose="02000503020000020003" pitchFamily="2" charset="0"/>
              </a:rPr>
              <a:t>12</a:t>
            </a:r>
            <a:endParaRPr lang="en-CY" dirty="0">
              <a:latin typeface="Avenir Book" panose="02000503020000020003" pitchFamily="2" charset="0"/>
            </a:endParaRPr>
          </a:p>
        </p:txBody>
      </p:sp>
    </p:spTree>
    <p:extLst>
      <p:ext uri="{BB962C8B-B14F-4D97-AF65-F5344CB8AC3E}">
        <p14:creationId xmlns:p14="http://schemas.microsoft.com/office/powerpoint/2010/main" val="3623763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2" name="Rectangle 11">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8FF670FC-2855-B32C-879D-1935CD3B5C2A}"/>
              </a:ext>
            </a:extLst>
          </p:cNvPr>
          <p:cNvPicPr>
            <a:picLocks noGrp="1" noChangeAspect="1"/>
          </p:cNvPicPr>
          <p:nvPr>
            <p:ph idx="1"/>
          </p:nvPr>
        </p:nvPicPr>
        <p:blipFill>
          <a:blip r:embed="rId2"/>
          <a:srcRect t="16302" b="4242"/>
          <a:stretch>
            <a:fillRect/>
          </a:stretch>
        </p:blipFill>
        <p:spPr>
          <a:xfrm>
            <a:off x="-2" y="-6105"/>
            <a:ext cx="12191998" cy="5352218"/>
          </a:xfrm>
          <a:prstGeom prst="rect">
            <a:avLst/>
          </a:prstGeom>
        </p:spPr>
      </p:pic>
      <p:sp>
        <p:nvSpPr>
          <p:cNvPr id="10" name="Title 1">
            <a:extLst>
              <a:ext uri="{FF2B5EF4-FFF2-40B4-BE49-F238E27FC236}">
                <a16:creationId xmlns:a16="http://schemas.microsoft.com/office/drawing/2014/main" id="{6E95D639-AC67-1CAC-F82D-9A216A3A2765}"/>
              </a:ext>
            </a:extLst>
          </p:cNvPr>
          <p:cNvSpPr txBox="1">
            <a:spLocks/>
          </p:cNvSpPr>
          <p:nvPr/>
        </p:nvSpPr>
        <p:spPr>
          <a:xfrm>
            <a:off x="814914" y="4853812"/>
            <a:ext cx="10562165" cy="2516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7200" b="1" dirty="0">
                <a:solidFill>
                  <a:schemeClr val="bg1"/>
                </a:solidFill>
                <a:latin typeface="Impact" panose="020B0806030902050204" pitchFamily="34" charset="0"/>
              </a:rPr>
              <a:t>Results and Metrics</a:t>
            </a:r>
            <a:endParaRPr lang="en-CY" sz="7200" dirty="0">
              <a:solidFill>
                <a:schemeClr val="bg1"/>
              </a:solidFill>
              <a:latin typeface="Impact" panose="020B0806030902050204" pitchFamily="34" charset="0"/>
            </a:endParaRPr>
          </a:p>
        </p:txBody>
      </p:sp>
      <p:sp>
        <p:nvSpPr>
          <p:cNvPr id="3" name="TextBox 2">
            <a:extLst>
              <a:ext uri="{FF2B5EF4-FFF2-40B4-BE49-F238E27FC236}">
                <a16:creationId xmlns:a16="http://schemas.microsoft.com/office/drawing/2014/main" id="{3C902059-505B-26A1-A96A-84092AF935CA}"/>
              </a:ext>
            </a:extLst>
          </p:cNvPr>
          <p:cNvSpPr txBox="1"/>
          <p:nvPr/>
        </p:nvSpPr>
        <p:spPr>
          <a:xfrm>
            <a:off x="11727384" y="6499195"/>
            <a:ext cx="1828800" cy="369332"/>
          </a:xfrm>
          <a:prstGeom prst="rect">
            <a:avLst/>
          </a:prstGeom>
          <a:noFill/>
        </p:spPr>
        <p:txBody>
          <a:bodyPr wrap="square" rtlCol="0">
            <a:spAutoFit/>
          </a:bodyPr>
          <a:lstStyle/>
          <a:p>
            <a:pPr algn="l"/>
            <a:r>
              <a:rPr lang="en-GB" dirty="0">
                <a:solidFill>
                  <a:schemeClr val="bg1"/>
                </a:solidFill>
                <a:latin typeface="Avenir Book" panose="02000503020000020003" pitchFamily="2" charset="0"/>
              </a:rPr>
              <a:t>13</a:t>
            </a:r>
            <a:endParaRPr lang="en-CY"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496151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3628-49A7-7A1D-1607-74FDAC53BD4E}"/>
              </a:ext>
            </a:extLst>
          </p:cNvPr>
          <p:cNvSpPr>
            <a:spLocks noGrp="1"/>
          </p:cNvSpPr>
          <p:nvPr>
            <p:ph type="title"/>
          </p:nvPr>
        </p:nvSpPr>
        <p:spPr/>
        <p:txBody>
          <a:bodyPr/>
          <a:lstStyle/>
          <a:p>
            <a:r>
              <a:rPr lang="en-GB" b="1" dirty="0">
                <a:latin typeface="Avenir Book" panose="02000503020000020003" pitchFamily="2" charset="0"/>
              </a:rPr>
              <a:t>The metrics</a:t>
            </a:r>
            <a:endParaRPr lang="en-CY" b="1" dirty="0">
              <a:latin typeface="Avenir Book" panose="02000503020000020003" pitchFamily="2" charset="0"/>
            </a:endParaRPr>
          </a:p>
        </p:txBody>
      </p:sp>
      <p:sp>
        <p:nvSpPr>
          <p:cNvPr id="3" name="Content Placeholder 2">
            <a:extLst>
              <a:ext uri="{FF2B5EF4-FFF2-40B4-BE49-F238E27FC236}">
                <a16:creationId xmlns:a16="http://schemas.microsoft.com/office/drawing/2014/main" id="{A420297D-F860-6EC5-97B0-84F4D4895EF8}"/>
              </a:ext>
            </a:extLst>
          </p:cNvPr>
          <p:cNvSpPr>
            <a:spLocks noGrp="1"/>
          </p:cNvSpPr>
          <p:nvPr>
            <p:ph idx="1"/>
          </p:nvPr>
        </p:nvSpPr>
        <p:spPr/>
        <p:txBody>
          <a:bodyPr>
            <a:normAutofit/>
          </a:bodyPr>
          <a:lstStyle/>
          <a:p>
            <a:r>
              <a:rPr lang="en-GB" sz="2900" b="1" dirty="0">
                <a:latin typeface="Avenir Book" panose="02000503020000020003" pitchFamily="2" charset="0"/>
              </a:rPr>
              <a:t>Accuracy</a:t>
            </a:r>
            <a:r>
              <a:rPr lang="en-GB" sz="2900" dirty="0">
                <a:latin typeface="Avenir Book" panose="02000503020000020003" pitchFamily="2" charset="0"/>
              </a:rPr>
              <a:t> – % of correct predictions</a:t>
            </a:r>
          </a:p>
          <a:p>
            <a:r>
              <a:rPr lang="en-GB" sz="2900" b="1" dirty="0">
                <a:latin typeface="Avenir Book" panose="02000503020000020003" pitchFamily="2" charset="0"/>
              </a:rPr>
              <a:t>Precision</a:t>
            </a:r>
            <a:r>
              <a:rPr lang="en-GB" sz="2900" dirty="0">
                <a:latin typeface="Avenir Book" panose="02000503020000020003" pitchFamily="2" charset="0"/>
              </a:rPr>
              <a:t> – How many predicted positives are correct</a:t>
            </a:r>
          </a:p>
          <a:p>
            <a:r>
              <a:rPr lang="en-GB" sz="2900" b="1" dirty="0">
                <a:latin typeface="Avenir Book" panose="02000503020000020003" pitchFamily="2" charset="0"/>
              </a:rPr>
              <a:t>Recall</a:t>
            </a:r>
            <a:r>
              <a:rPr lang="en-GB" sz="2900" dirty="0">
                <a:latin typeface="Avenir Book" panose="02000503020000020003" pitchFamily="2" charset="0"/>
              </a:rPr>
              <a:t> – How many actual positives are found</a:t>
            </a:r>
          </a:p>
          <a:p>
            <a:r>
              <a:rPr lang="en-GB" sz="2900" b="1" dirty="0">
                <a:latin typeface="Avenir Book" panose="02000503020000020003" pitchFamily="2" charset="0"/>
              </a:rPr>
              <a:t>F1 Score</a:t>
            </a:r>
            <a:r>
              <a:rPr lang="en-GB" sz="2900" dirty="0">
                <a:latin typeface="Avenir Book" panose="02000503020000020003" pitchFamily="2" charset="0"/>
              </a:rPr>
              <a:t> – Balance between precision and recall</a:t>
            </a:r>
          </a:p>
          <a:p>
            <a:r>
              <a:rPr lang="en-GB" sz="2900" b="1" dirty="0">
                <a:latin typeface="Avenir Book" panose="02000503020000020003" pitchFamily="2" charset="0"/>
              </a:rPr>
              <a:t>Confusion Matrix</a:t>
            </a:r>
            <a:r>
              <a:rPr lang="en-GB" sz="2900" dirty="0">
                <a:latin typeface="Avenir Book" panose="02000503020000020003" pitchFamily="2" charset="0"/>
              </a:rPr>
              <a:t> – Detailed breakdown of prediction results</a:t>
            </a:r>
          </a:p>
          <a:p>
            <a:r>
              <a:rPr lang="en-GB" sz="2900" b="1" i="0" u="none" strike="noStrike" dirty="0">
                <a:solidFill>
                  <a:srgbClr val="000000"/>
                </a:solidFill>
                <a:effectLst/>
                <a:latin typeface="Avenir Book" panose="02000503020000020003" pitchFamily="2" charset="0"/>
              </a:rPr>
              <a:t>ROC AUC </a:t>
            </a:r>
            <a:r>
              <a:rPr lang="en-GB" sz="2900" dirty="0">
                <a:latin typeface="Avenir Book" panose="02000503020000020003" pitchFamily="2" charset="0"/>
              </a:rPr>
              <a:t>–</a:t>
            </a:r>
            <a:r>
              <a:rPr lang="en-GB" sz="2900" b="0" i="0" u="none" strike="noStrike" dirty="0">
                <a:solidFill>
                  <a:srgbClr val="000000"/>
                </a:solidFill>
                <a:effectLst/>
                <a:latin typeface="Avenir Book" panose="02000503020000020003" pitchFamily="2" charset="0"/>
              </a:rPr>
              <a:t> </a:t>
            </a:r>
            <a:r>
              <a:rPr lang="en-GB" sz="2900" dirty="0">
                <a:solidFill>
                  <a:srgbClr val="000000"/>
                </a:solidFill>
                <a:latin typeface="Avenir Book" panose="02000503020000020003" pitchFamily="2" charset="0"/>
              </a:rPr>
              <a:t>M</a:t>
            </a:r>
            <a:r>
              <a:rPr lang="en-GB" sz="2900" b="0" i="0" u="none" strike="noStrike" dirty="0">
                <a:solidFill>
                  <a:srgbClr val="000000"/>
                </a:solidFill>
                <a:effectLst/>
                <a:latin typeface="Avenir Book" panose="02000503020000020003" pitchFamily="2" charset="0"/>
              </a:rPr>
              <a:t>easures how well a classification model distinguishes between classes</a:t>
            </a:r>
            <a:endParaRPr lang="en-CY" sz="2900" dirty="0">
              <a:latin typeface="Avenir Book" panose="02000503020000020003" pitchFamily="2" charset="0"/>
            </a:endParaRPr>
          </a:p>
        </p:txBody>
      </p:sp>
      <p:sp>
        <p:nvSpPr>
          <p:cNvPr id="5" name="TextBox 4">
            <a:extLst>
              <a:ext uri="{FF2B5EF4-FFF2-40B4-BE49-F238E27FC236}">
                <a16:creationId xmlns:a16="http://schemas.microsoft.com/office/drawing/2014/main" id="{028B8F95-2263-46BC-E4D7-5E8905A36799}"/>
              </a:ext>
            </a:extLst>
          </p:cNvPr>
          <p:cNvSpPr txBox="1"/>
          <p:nvPr/>
        </p:nvSpPr>
        <p:spPr>
          <a:xfrm>
            <a:off x="11669182" y="6488668"/>
            <a:ext cx="1828800" cy="369332"/>
          </a:xfrm>
          <a:prstGeom prst="rect">
            <a:avLst/>
          </a:prstGeom>
          <a:noFill/>
        </p:spPr>
        <p:txBody>
          <a:bodyPr wrap="square" rtlCol="0">
            <a:spAutoFit/>
          </a:bodyPr>
          <a:lstStyle/>
          <a:p>
            <a:pPr algn="l"/>
            <a:r>
              <a:rPr lang="en-GB" dirty="0">
                <a:latin typeface="Avenir Book" panose="02000503020000020003" pitchFamily="2" charset="0"/>
              </a:rPr>
              <a:t>14</a:t>
            </a:r>
            <a:endParaRPr lang="en-CY" dirty="0">
              <a:latin typeface="Avenir Book" panose="02000503020000020003" pitchFamily="2" charset="0"/>
            </a:endParaRPr>
          </a:p>
        </p:txBody>
      </p:sp>
    </p:spTree>
    <p:extLst>
      <p:ext uri="{BB962C8B-B14F-4D97-AF65-F5344CB8AC3E}">
        <p14:creationId xmlns:p14="http://schemas.microsoft.com/office/powerpoint/2010/main" val="19838276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57A35BF-FE97-26DA-3461-56D8B732FAF2}"/>
              </a:ext>
            </a:extLst>
          </p:cNvPr>
          <p:cNvSpPr>
            <a:spLocks noGrp="1"/>
          </p:cNvSpPr>
          <p:nvPr>
            <p:ph type="title"/>
          </p:nvPr>
        </p:nvSpPr>
        <p:spPr>
          <a:xfrm>
            <a:off x="6477010" y="501651"/>
            <a:ext cx="5714986" cy="1716255"/>
          </a:xfrm>
        </p:spPr>
        <p:txBody>
          <a:bodyPr anchor="b">
            <a:normAutofit/>
          </a:bodyPr>
          <a:lstStyle/>
          <a:p>
            <a:r>
              <a:rPr lang="en-GB" sz="5600" b="1" dirty="0">
                <a:latin typeface="Avenir Book" panose="02000503020000020003" pitchFamily="2" charset="0"/>
              </a:rPr>
              <a:t>Best Model: XGBoost</a:t>
            </a:r>
            <a:endParaRPr lang="en-CY" sz="5600" b="1" dirty="0">
              <a:latin typeface="Avenir Book" panose="02000503020000020003" pitchFamily="2" charset="0"/>
            </a:endParaRPr>
          </a:p>
        </p:txBody>
      </p:sp>
      <p:sp>
        <p:nvSpPr>
          <p:cNvPr id="16" name="Rectangle 15">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20660813-9A33-9AFE-14C5-12B22AFB73E2}"/>
              </a:ext>
            </a:extLst>
          </p:cNvPr>
          <p:cNvPicPr>
            <a:picLocks noChangeAspect="1"/>
          </p:cNvPicPr>
          <p:nvPr/>
        </p:nvPicPr>
        <p:blipFill>
          <a:blip r:embed="rId3"/>
          <a:stretch>
            <a:fillRect/>
          </a:stretch>
        </p:blipFill>
        <p:spPr>
          <a:xfrm>
            <a:off x="1351910" y="634015"/>
            <a:ext cx="4281815" cy="2280066"/>
          </a:xfrm>
          <a:prstGeom prst="rect">
            <a:avLst/>
          </a:prstGeom>
        </p:spPr>
      </p:pic>
      <p:sp>
        <p:nvSpPr>
          <p:cNvPr id="18" name="Rectangle 1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078DC1CF-E60B-018E-08B3-E418F047C9BB}"/>
              </a:ext>
            </a:extLst>
          </p:cNvPr>
          <p:cNvSpPr>
            <a:spLocks noGrp="1"/>
          </p:cNvSpPr>
          <p:nvPr>
            <p:ph idx="1"/>
          </p:nvPr>
        </p:nvSpPr>
        <p:spPr>
          <a:xfrm>
            <a:off x="6392583" y="2645922"/>
            <a:ext cx="4434721" cy="4307328"/>
          </a:xfrm>
        </p:spPr>
        <p:txBody>
          <a:bodyPr anchor="t">
            <a:normAutofit/>
          </a:bodyPr>
          <a:lstStyle/>
          <a:p>
            <a:pPr marL="0" indent="0">
              <a:buNone/>
            </a:pPr>
            <a:r>
              <a:rPr lang="en-GB" sz="2000" dirty="0">
                <a:latin typeface="Avenir Book" panose="02000503020000020003" pitchFamily="2" charset="0"/>
              </a:rPr>
              <a:t>Overall, the best model was XGBoost with a relatively high accuracy of 0.59. However, there were other models with higher accuracy such as bagging (0.62) and the Decision Tree (0.62). The reason we viewed this as the best model was due to its completeness of having both a decent recall (0.23) and the highest precision (0.39) which lead it having a good F1 score of 0.3 in comparison to our other models. Lastly, it handled complex patters better than other models and had one of the lowest log loss.</a:t>
            </a:r>
          </a:p>
        </p:txBody>
      </p:sp>
      <p:pic>
        <p:nvPicPr>
          <p:cNvPr id="9" name="Picture 8">
            <a:extLst>
              <a:ext uri="{FF2B5EF4-FFF2-40B4-BE49-F238E27FC236}">
                <a16:creationId xmlns:a16="http://schemas.microsoft.com/office/drawing/2014/main" id="{515D6396-6489-5304-B40E-7D1BB60D2AD7}"/>
              </a:ext>
            </a:extLst>
          </p:cNvPr>
          <p:cNvPicPr>
            <a:picLocks noChangeAspect="1"/>
          </p:cNvPicPr>
          <p:nvPr/>
        </p:nvPicPr>
        <p:blipFill>
          <a:blip r:embed="rId4"/>
          <a:stretch>
            <a:fillRect/>
          </a:stretch>
        </p:blipFill>
        <p:spPr>
          <a:xfrm>
            <a:off x="654351" y="3966833"/>
            <a:ext cx="4281815" cy="2205134"/>
          </a:xfrm>
          <a:prstGeom prst="rect">
            <a:avLst/>
          </a:prstGeom>
        </p:spPr>
      </p:pic>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D8C9B5D-4E3F-6E5D-DB10-5292BCF799E5}"/>
              </a:ext>
            </a:extLst>
          </p:cNvPr>
          <p:cNvSpPr txBox="1"/>
          <p:nvPr/>
        </p:nvSpPr>
        <p:spPr>
          <a:xfrm>
            <a:off x="11703049" y="6479790"/>
            <a:ext cx="1828800" cy="369332"/>
          </a:xfrm>
          <a:prstGeom prst="rect">
            <a:avLst/>
          </a:prstGeom>
          <a:noFill/>
        </p:spPr>
        <p:txBody>
          <a:bodyPr wrap="square" rtlCol="0">
            <a:spAutoFit/>
          </a:bodyPr>
          <a:lstStyle/>
          <a:p>
            <a:pPr algn="l"/>
            <a:r>
              <a:rPr lang="en-GB" dirty="0">
                <a:latin typeface="Avenir Book" panose="02000503020000020003" pitchFamily="2" charset="0"/>
              </a:rPr>
              <a:t>15</a:t>
            </a:r>
            <a:endParaRPr lang="en-CY" dirty="0">
              <a:latin typeface="Avenir Book" panose="02000503020000020003" pitchFamily="2" charset="0"/>
            </a:endParaRPr>
          </a:p>
        </p:txBody>
      </p:sp>
    </p:spTree>
    <p:extLst>
      <p:ext uri="{BB962C8B-B14F-4D97-AF65-F5344CB8AC3E}">
        <p14:creationId xmlns:p14="http://schemas.microsoft.com/office/powerpoint/2010/main" val="38980199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6DAB741-D239-836D-EBF4-14AAC7F24C11}"/>
              </a:ext>
            </a:extLst>
          </p:cNvPr>
          <p:cNvSpPr>
            <a:spLocks noGrp="1"/>
          </p:cNvSpPr>
          <p:nvPr>
            <p:ph type="title"/>
          </p:nvPr>
        </p:nvSpPr>
        <p:spPr>
          <a:xfrm>
            <a:off x="6392584" y="501651"/>
            <a:ext cx="4434720" cy="1716255"/>
          </a:xfrm>
        </p:spPr>
        <p:txBody>
          <a:bodyPr anchor="b">
            <a:normAutofit fontScale="90000"/>
          </a:bodyPr>
          <a:lstStyle/>
          <a:p>
            <a:r>
              <a:rPr lang="en-GB" sz="3900" b="1" dirty="0">
                <a:latin typeface="Avenir Book" panose="02000503020000020003" pitchFamily="2" charset="0"/>
              </a:rPr>
              <a:t>The Model that surprised us: Logistic Regression</a:t>
            </a:r>
            <a:endParaRPr lang="en-CY" sz="3900" b="1" dirty="0">
              <a:latin typeface="Avenir Book" panose="02000503020000020003" pitchFamily="2" charset="0"/>
            </a:endParaRPr>
          </a:p>
        </p:txBody>
      </p:sp>
      <p:sp>
        <p:nvSpPr>
          <p:cNvPr id="16" name="Rectangle 15">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a:extLst>
              <a:ext uri="{FF2B5EF4-FFF2-40B4-BE49-F238E27FC236}">
                <a16:creationId xmlns:a16="http://schemas.microsoft.com/office/drawing/2014/main" id="{9CFC449B-AE1C-E1A1-C714-A8F49AAFAC58}"/>
              </a:ext>
            </a:extLst>
          </p:cNvPr>
          <p:cNvPicPr>
            <a:picLocks noChangeAspect="1"/>
          </p:cNvPicPr>
          <p:nvPr/>
        </p:nvPicPr>
        <p:blipFill>
          <a:blip r:embed="rId2"/>
          <a:stretch>
            <a:fillRect/>
          </a:stretch>
        </p:blipFill>
        <p:spPr>
          <a:xfrm>
            <a:off x="1351910" y="575140"/>
            <a:ext cx="4281815" cy="2397816"/>
          </a:xfrm>
          <a:prstGeom prst="rect">
            <a:avLst/>
          </a:prstGeom>
        </p:spPr>
      </p:pic>
      <p:sp>
        <p:nvSpPr>
          <p:cNvPr id="18" name="Rectangle 1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3FC2EF5C-3611-49B9-6EF8-2A678C3A37A7}"/>
              </a:ext>
            </a:extLst>
          </p:cNvPr>
          <p:cNvSpPr>
            <a:spLocks noGrp="1"/>
          </p:cNvSpPr>
          <p:nvPr>
            <p:ph idx="1"/>
          </p:nvPr>
        </p:nvSpPr>
        <p:spPr>
          <a:xfrm>
            <a:off x="6392583" y="2645922"/>
            <a:ext cx="4434721" cy="3710427"/>
          </a:xfrm>
        </p:spPr>
        <p:txBody>
          <a:bodyPr anchor="t">
            <a:normAutofit/>
          </a:bodyPr>
          <a:lstStyle/>
          <a:p>
            <a:pPr marL="0" indent="0">
              <a:buNone/>
            </a:pPr>
            <a:r>
              <a:rPr lang="en-GB" sz="2000">
                <a:latin typeface="Avenir Book" panose="02000503020000020003" pitchFamily="2" charset="0"/>
              </a:rPr>
              <a:t>The simple model of Logistic Regression surprised us with it having the highest recall of 0.5 leading to the highest F1 score of 0.42, this is vital for our project as we.re predicting heart disease and finding who is under risk is vital, no matter the false positives. However, we didn’t portray this as our best model as it had a low accuracy of 0.52.</a:t>
            </a:r>
          </a:p>
        </p:txBody>
      </p:sp>
      <p:pic>
        <p:nvPicPr>
          <p:cNvPr id="6" name="Picture 5">
            <a:extLst>
              <a:ext uri="{FF2B5EF4-FFF2-40B4-BE49-F238E27FC236}">
                <a16:creationId xmlns:a16="http://schemas.microsoft.com/office/drawing/2014/main" id="{552039AE-0EE7-2F95-74C5-01961C6E59C6}"/>
              </a:ext>
            </a:extLst>
          </p:cNvPr>
          <p:cNvPicPr>
            <a:picLocks noChangeAspect="1"/>
          </p:cNvPicPr>
          <p:nvPr/>
        </p:nvPicPr>
        <p:blipFill>
          <a:blip r:embed="rId3"/>
          <a:stretch>
            <a:fillRect/>
          </a:stretch>
        </p:blipFill>
        <p:spPr>
          <a:xfrm>
            <a:off x="654351" y="4031060"/>
            <a:ext cx="4281815" cy="2076680"/>
          </a:xfrm>
          <a:prstGeom prst="rect">
            <a:avLst/>
          </a:prstGeom>
        </p:spPr>
      </p:pic>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C80D2C-593B-01DE-AE23-D3DBC40E8051}"/>
              </a:ext>
            </a:extLst>
          </p:cNvPr>
          <p:cNvSpPr txBox="1"/>
          <p:nvPr/>
        </p:nvSpPr>
        <p:spPr>
          <a:xfrm>
            <a:off x="11703049" y="6488668"/>
            <a:ext cx="1828800" cy="369332"/>
          </a:xfrm>
          <a:prstGeom prst="rect">
            <a:avLst/>
          </a:prstGeom>
          <a:noFill/>
        </p:spPr>
        <p:txBody>
          <a:bodyPr wrap="square" rtlCol="0">
            <a:spAutoFit/>
          </a:bodyPr>
          <a:lstStyle/>
          <a:p>
            <a:pPr algn="l"/>
            <a:r>
              <a:rPr lang="en-GB" dirty="0">
                <a:latin typeface="Avenir Book" panose="02000503020000020003" pitchFamily="2" charset="0"/>
              </a:rPr>
              <a:t>16</a:t>
            </a:r>
            <a:endParaRPr lang="en-CY" dirty="0">
              <a:latin typeface="Avenir Book" panose="02000503020000020003" pitchFamily="2" charset="0"/>
            </a:endParaRPr>
          </a:p>
        </p:txBody>
      </p:sp>
    </p:spTree>
    <p:extLst>
      <p:ext uri="{BB962C8B-B14F-4D97-AF65-F5344CB8AC3E}">
        <p14:creationId xmlns:p14="http://schemas.microsoft.com/office/powerpoint/2010/main" val="22295354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DCBB3-3283-6196-7988-4CD84415469C}"/>
              </a:ext>
            </a:extLst>
          </p:cNvPr>
          <p:cNvSpPr>
            <a:spLocks noGrp="1"/>
          </p:cNvSpPr>
          <p:nvPr>
            <p:ph type="title"/>
          </p:nvPr>
        </p:nvSpPr>
        <p:spPr>
          <a:xfrm>
            <a:off x="6059054" y="501651"/>
            <a:ext cx="5853781" cy="1716255"/>
          </a:xfrm>
        </p:spPr>
        <p:txBody>
          <a:bodyPr anchor="b">
            <a:normAutofit/>
          </a:bodyPr>
          <a:lstStyle/>
          <a:p>
            <a:r>
              <a:rPr lang="en-GB" sz="5600" b="1">
                <a:latin typeface="Avenir Book" panose="02000503020000020003" pitchFamily="2" charset="0"/>
              </a:rPr>
              <a:t>Worst Model: KNN</a:t>
            </a:r>
            <a:endParaRPr lang="en-CY" sz="5600" b="1">
              <a:latin typeface="Avenir Book" panose="02000503020000020003" pitchFamily="2" charset="0"/>
            </a:endParaRPr>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3D78477-8AA3-BB33-C2E4-7C29314475DC}"/>
              </a:ext>
            </a:extLst>
          </p:cNvPr>
          <p:cNvPicPr>
            <a:picLocks noChangeAspect="1"/>
          </p:cNvPicPr>
          <p:nvPr/>
        </p:nvPicPr>
        <p:blipFill>
          <a:blip r:embed="rId2"/>
          <a:srcRect b="4311"/>
          <a:stretch>
            <a:fillRect/>
          </a:stretch>
        </p:blipFill>
        <p:spPr>
          <a:xfrm>
            <a:off x="279143" y="299508"/>
            <a:ext cx="5221625" cy="3010397"/>
          </a:xfrm>
          <a:prstGeom prst="rect">
            <a:avLst/>
          </a:prstGeom>
        </p:spPr>
      </p:pic>
      <p:pic>
        <p:nvPicPr>
          <p:cNvPr id="9" name="Picture 8">
            <a:extLst>
              <a:ext uri="{FF2B5EF4-FFF2-40B4-BE49-F238E27FC236}">
                <a16:creationId xmlns:a16="http://schemas.microsoft.com/office/drawing/2014/main" id="{1C61BB14-B483-A8A2-DCC9-C3EC90BD81FB}"/>
              </a:ext>
            </a:extLst>
          </p:cNvPr>
          <p:cNvPicPr>
            <a:picLocks noChangeAspect="1"/>
          </p:cNvPicPr>
          <p:nvPr/>
        </p:nvPicPr>
        <p:blipFill>
          <a:blip r:embed="rId3"/>
          <a:srcRect b="168"/>
          <a:stretch>
            <a:fillRect/>
          </a:stretch>
        </p:blipFill>
        <p:spPr>
          <a:xfrm>
            <a:off x="279143" y="3548095"/>
            <a:ext cx="5221625" cy="3010397"/>
          </a:xfrm>
          <a:prstGeom prst="rect">
            <a:avLst/>
          </a:prstGeom>
        </p:spPr>
      </p:pic>
      <p:sp>
        <p:nvSpPr>
          <p:cNvPr id="3" name="Content Placeholder 2">
            <a:extLst>
              <a:ext uri="{FF2B5EF4-FFF2-40B4-BE49-F238E27FC236}">
                <a16:creationId xmlns:a16="http://schemas.microsoft.com/office/drawing/2014/main" id="{C3072688-9138-543A-2DAA-3B902B2A9644}"/>
              </a:ext>
            </a:extLst>
          </p:cNvPr>
          <p:cNvSpPr>
            <a:spLocks noGrp="1"/>
          </p:cNvSpPr>
          <p:nvPr>
            <p:ph idx="1"/>
          </p:nvPr>
        </p:nvSpPr>
        <p:spPr>
          <a:xfrm>
            <a:off x="6392583" y="2645922"/>
            <a:ext cx="4434721" cy="3710427"/>
          </a:xfrm>
        </p:spPr>
        <p:txBody>
          <a:bodyPr anchor="t">
            <a:normAutofit/>
          </a:bodyPr>
          <a:lstStyle/>
          <a:p>
            <a:pPr marL="0" indent="0">
              <a:buNone/>
            </a:pPr>
            <a:r>
              <a:rPr lang="en-GB" sz="2000">
                <a:solidFill>
                  <a:schemeClr val="tx1">
                    <a:alpha val="80000"/>
                  </a:schemeClr>
                </a:solidFill>
                <a:latin typeface="Avenir Book" panose="02000503020000020003" pitchFamily="2" charset="0"/>
              </a:rPr>
              <a:t>Unsurprisingly, the worst model was KNN with the lowest accuracy of 0.49. In addition to that, its performance was the lowest for precision (0.34) and somewhat good for recall (0.45) meaning a 0.39 for F1 score. Lastly, it had the most false alarms which isn’t ideal for predicting heart disease.</a:t>
            </a: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2507E4F-9ED0-6D1D-6E66-23888CBE92EE}"/>
              </a:ext>
            </a:extLst>
          </p:cNvPr>
          <p:cNvSpPr txBox="1"/>
          <p:nvPr/>
        </p:nvSpPr>
        <p:spPr>
          <a:xfrm>
            <a:off x="11753269" y="6483289"/>
            <a:ext cx="1828800" cy="369332"/>
          </a:xfrm>
          <a:prstGeom prst="rect">
            <a:avLst/>
          </a:prstGeom>
          <a:noFill/>
        </p:spPr>
        <p:txBody>
          <a:bodyPr wrap="square" rtlCol="0">
            <a:spAutoFit/>
          </a:bodyPr>
          <a:lstStyle/>
          <a:p>
            <a:pPr algn="l"/>
            <a:r>
              <a:rPr lang="en-GB" dirty="0">
                <a:latin typeface="Avenir Book" panose="02000503020000020003" pitchFamily="2" charset="0"/>
              </a:rPr>
              <a:t>17</a:t>
            </a:r>
            <a:endParaRPr lang="en-CY" dirty="0">
              <a:latin typeface="Avenir Book" panose="02000503020000020003" pitchFamily="2" charset="0"/>
            </a:endParaRPr>
          </a:p>
        </p:txBody>
      </p:sp>
    </p:spTree>
    <p:extLst>
      <p:ext uri="{BB962C8B-B14F-4D97-AF65-F5344CB8AC3E}">
        <p14:creationId xmlns:p14="http://schemas.microsoft.com/office/powerpoint/2010/main" val="381740323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94B13-1B3B-780A-B651-F002C50FE9F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GB" sz="6600" b="1" dirty="0">
                <a:latin typeface="Avenir Book" panose="02000503020000020003" pitchFamily="2" charset="0"/>
              </a:rPr>
              <a:t>Confusion Matrices</a:t>
            </a:r>
            <a:endParaRPr lang="en-US" sz="6600" b="1" dirty="0">
              <a:latin typeface="Avenir Book" panose="02000503020000020003" pitchFamily="2" charset="0"/>
            </a:endParaRP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6439E6-0F74-B081-F910-B3387B68D0D9}"/>
              </a:ext>
            </a:extLst>
          </p:cNvPr>
          <p:cNvPicPr>
            <a:picLocks noChangeAspect="1"/>
          </p:cNvPicPr>
          <p:nvPr/>
        </p:nvPicPr>
        <p:blipFill>
          <a:blip r:embed="rId2"/>
          <a:stretch>
            <a:fillRect/>
          </a:stretch>
        </p:blipFill>
        <p:spPr>
          <a:xfrm>
            <a:off x="0" y="1948704"/>
            <a:ext cx="6254496" cy="4452096"/>
          </a:xfrm>
          <a:prstGeom prst="rect">
            <a:avLst/>
          </a:prstGeom>
        </p:spPr>
      </p:pic>
      <p:pic>
        <p:nvPicPr>
          <p:cNvPr id="6" name="Content Placeholder 5">
            <a:extLst>
              <a:ext uri="{FF2B5EF4-FFF2-40B4-BE49-F238E27FC236}">
                <a16:creationId xmlns:a16="http://schemas.microsoft.com/office/drawing/2014/main" id="{B5307274-3C85-BC60-8716-449D611D0780}"/>
              </a:ext>
            </a:extLst>
          </p:cNvPr>
          <p:cNvPicPr>
            <a:picLocks noGrp="1" noChangeAspect="1"/>
          </p:cNvPicPr>
          <p:nvPr>
            <p:ph idx="1"/>
          </p:nvPr>
        </p:nvPicPr>
        <p:blipFill>
          <a:blip r:embed="rId3"/>
          <a:stretch>
            <a:fillRect/>
          </a:stretch>
        </p:blipFill>
        <p:spPr>
          <a:xfrm>
            <a:off x="6096000" y="1948704"/>
            <a:ext cx="6091402" cy="4452096"/>
          </a:xfrm>
          <a:prstGeom prst="rect">
            <a:avLst/>
          </a:prstGeom>
        </p:spPr>
      </p:pic>
      <p:sp>
        <p:nvSpPr>
          <p:cNvPr id="4" name="TextBox 3">
            <a:extLst>
              <a:ext uri="{FF2B5EF4-FFF2-40B4-BE49-F238E27FC236}">
                <a16:creationId xmlns:a16="http://schemas.microsoft.com/office/drawing/2014/main" id="{429CC9F0-FCB5-7288-AC43-C9F059C4A194}"/>
              </a:ext>
            </a:extLst>
          </p:cNvPr>
          <p:cNvSpPr txBox="1"/>
          <p:nvPr/>
        </p:nvSpPr>
        <p:spPr>
          <a:xfrm>
            <a:off x="11802521" y="6488668"/>
            <a:ext cx="1828800" cy="369332"/>
          </a:xfrm>
          <a:prstGeom prst="rect">
            <a:avLst/>
          </a:prstGeom>
          <a:noFill/>
        </p:spPr>
        <p:txBody>
          <a:bodyPr wrap="square" rtlCol="0">
            <a:spAutoFit/>
          </a:bodyPr>
          <a:lstStyle/>
          <a:p>
            <a:pPr algn="l"/>
            <a:r>
              <a:rPr lang="en-GB" dirty="0">
                <a:latin typeface="Avenir Book" panose="02000503020000020003" pitchFamily="2" charset="0"/>
              </a:rPr>
              <a:t>18</a:t>
            </a:r>
            <a:endParaRPr lang="en-CY" dirty="0">
              <a:latin typeface="Avenir Book" panose="02000503020000020003" pitchFamily="2" charset="0"/>
            </a:endParaRPr>
          </a:p>
        </p:txBody>
      </p:sp>
    </p:spTree>
    <p:extLst>
      <p:ext uri="{BB962C8B-B14F-4D97-AF65-F5344CB8AC3E}">
        <p14:creationId xmlns:p14="http://schemas.microsoft.com/office/powerpoint/2010/main" val="378030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l="-1000" r="-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B634C2-9492-A9D8-52DD-2D4B7B023EA9}"/>
              </a:ext>
            </a:extLst>
          </p:cNvPr>
          <p:cNvSpPr>
            <a:spLocks noGrp="1"/>
          </p:cNvSpPr>
          <p:nvPr>
            <p:ph idx="1"/>
          </p:nvPr>
        </p:nvSpPr>
        <p:spPr>
          <a:xfrm>
            <a:off x="838200" y="1253331"/>
            <a:ext cx="10515600" cy="4351338"/>
          </a:xfrm>
        </p:spPr>
        <p:txBody>
          <a:bodyPr/>
          <a:lstStyle/>
          <a:p>
            <a:pPr marL="0" indent="0">
              <a:buNone/>
            </a:pPr>
            <a:r>
              <a:rPr lang="en-GB" dirty="0">
                <a:latin typeface="Avenir Book" panose="02000503020000020003" pitchFamily="2" charset="0"/>
              </a:rPr>
              <a:t>Comparison of all machine learning models’ evaluations using accuracy, F1 score, precision and recall in a grouped bar chart. </a:t>
            </a:r>
            <a:endParaRPr lang="en-CY" dirty="0">
              <a:latin typeface="Avenir Book" panose="02000503020000020003" pitchFamily="2" charset="0"/>
            </a:endParaRPr>
          </a:p>
        </p:txBody>
      </p:sp>
      <p:sp>
        <p:nvSpPr>
          <p:cNvPr id="6" name="Title 1">
            <a:extLst>
              <a:ext uri="{FF2B5EF4-FFF2-40B4-BE49-F238E27FC236}">
                <a16:creationId xmlns:a16="http://schemas.microsoft.com/office/drawing/2014/main" id="{6A27F837-2840-2700-6F22-329F1F22CCCB}"/>
              </a:ext>
            </a:extLst>
          </p:cNvPr>
          <p:cNvSpPr>
            <a:spLocks noGrp="1"/>
          </p:cNvSpPr>
          <p:nvPr>
            <p:ph type="title"/>
          </p:nvPr>
        </p:nvSpPr>
        <p:spPr>
          <a:xfrm>
            <a:off x="838200" y="952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Avenir Book" panose="02000503020000020003" pitchFamily="2" charset="0"/>
              </a:rPr>
              <a:t>Model Comparison – Performance Metrics</a:t>
            </a:r>
            <a:endParaRPr lang="en-CY" b="1" dirty="0">
              <a:latin typeface="Avenir Book" panose="02000503020000020003" pitchFamily="2" charset="0"/>
            </a:endParaRPr>
          </a:p>
        </p:txBody>
      </p:sp>
      <p:pic>
        <p:nvPicPr>
          <p:cNvPr id="9" name="Content Placeholder 5">
            <a:extLst>
              <a:ext uri="{FF2B5EF4-FFF2-40B4-BE49-F238E27FC236}">
                <a16:creationId xmlns:a16="http://schemas.microsoft.com/office/drawing/2014/main" id="{2D41C5A4-E7EE-B0D9-6FDC-0A3BD0CA6059}"/>
              </a:ext>
            </a:extLst>
          </p:cNvPr>
          <p:cNvPicPr>
            <a:picLocks noGrp="1" noChangeAspect="1"/>
          </p:cNvPicPr>
          <p:nvPr/>
        </p:nvPicPr>
        <p:blipFill>
          <a:blip r:embed="rId3"/>
          <a:stretch>
            <a:fillRect/>
          </a:stretch>
        </p:blipFill>
        <p:spPr>
          <a:xfrm>
            <a:off x="0" y="2074333"/>
            <a:ext cx="12192000" cy="4783667"/>
          </a:xfrm>
          <a:prstGeom prst="rect">
            <a:avLst/>
          </a:prstGeom>
        </p:spPr>
      </p:pic>
      <p:sp>
        <p:nvSpPr>
          <p:cNvPr id="4" name="TextBox 3">
            <a:extLst>
              <a:ext uri="{FF2B5EF4-FFF2-40B4-BE49-F238E27FC236}">
                <a16:creationId xmlns:a16="http://schemas.microsoft.com/office/drawing/2014/main" id="{FCEF0264-4D50-CAA5-1F3D-CFDA8A9FF3C5}"/>
              </a:ext>
            </a:extLst>
          </p:cNvPr>
          <p:cNvSpPr txBox="1"/>
          <p:nvPr/>
        </p:nvSpPr>
        <p:spPr>
          <a:xfrm>
            <a:off x="11806765" y="6488668"/>
            <a:ext cx="1828800" cy="369332"/>
          </a:xfrm>
          <a:prstGeom prst="rect">
            <a:avLst/>
          </a:prstGeom>
          <a:noFill/>
        </p:spPr>
        <p:txBody>
          <a:bodyPr wrap="square" rtlCol="0">
            <a:spAutoFit/>
          </a:bodyPr>
          <a:lstStyle/>
          <a:p>
            <a:pPr algn="l"/>
            <a:r>
              <a:rPr lang="en-GB" dirty="0">
                <a:latin typeface="Avenir Book" panose="02000503020000020003" pitchFamily="2" charset="0"/>
              </a:rPr>
              <a:t>19</a:t>
            </a:r>
            <a:endParaRPr lang="en-CY" dirty="0">
              <a:latin typeface="Avenir Book" panose="02000503020000020003" pitchFamily="2" charset="0"/>
            </a:endParaRPr>
          </a:p>
        </p:txBody>
      </p:sp>
    </p:spTree>
    <p:extLst>
      <p:ext uri="{BB962C8B-B14F-4D97-AF65-F5344CB8AC3E}">
        <p14:creationId xmlns:p14="http://schemas.microsoft.com/office/powerpoint/2010/main" val="717886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alphaModFix amt="83544"/>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AFB2-54CB-01BE-3B11-49665E9C9205}"/>
              </a:ext>
            </a:extLst>
          </p:cNvPr>
          <p:cNvSpPr>
            <a:spLocks noGrp="1"/>
          </p:cNvSpPr>
          <p:nvPr>
            <p:ph type="title"/>
          </p:nvPr>
        </p:nvSpPr>
        <p:spPr>
          <a:xfrm>
            <a:off x="838200" y="89958"/>
            <a:ext cx="11099800" cy="1460500"/>
          </a:xfrm>
        </p:spPr>
        <p:txBody>
          <a:bodyPr/>
          <a:lstStyle/>
          <a:p>
            <a:r>
              <a:rPr lang="en-GB" b="1" dirty="0">
                <a:latin typeface="Avenir Book" panose="02000503020000020003" pitchFamily="2" charset="0"/>
                <a:ea typeface="ADLaM Display" panose="02010000000000000000" pitchFamily="2" charset="77"/>
                <a:cs typeface="Aptos Serif" panose="02020604070405020304" pitchFamily="18" charset="0"/>
              </a:rPr>
              <a:t>Outline</a:t>
            </a:r>
            <a:endParaRPr lang="en-CY" b="1" dirty="0">
              <a:latin typeface="Avenir Book" panose="02000503020000020003" pitchFamily="2" charset="0"/>
              <a:ea typeface="ADLaM Display" panose="02010000000000000000" pitchFamily="2" charset="77"/>
              <a:cs typeface="Aptos Serif" panose="02020604070405020304" pitchFamily="18" charset="0"/>
            </a:endParaRPr>
          </a:p>
        </p:txBody>
      </p:sp>
      <p:sp>
        <p:nvSpPr>
          <p:cNvPr id="3" name="Content Placeholder 2">
            <a:extLst>
              <a:ext uri="{FF2B5EF4-FFF2-40B4-BE49-F238E27FC236}">
                <a16:creationId xmlns:a16="http://schemas.microsoft.com/office/drawing/2014/main" id="{399C2F79-4951-CD0D-A362-106E2C2BC67A}"/>
              </a:ext>
            </a:extLst>
          </p:cNvPr>
          <p:cNvSpPr>
            <a:spLocks noGrp="1"/>
          </p:cNvSpPr>
          <p:nvPr>
            <p:ph idx="1"/>
          </p:nvPr>
        </p:nvSpPr>
        <p:spPr>
          <a:xfrm>
            <a:off x="838200" y="1280583"/>
            <a:ext cx="9258300" cy="4529666"/>
          </a:xfrm>
        </p:spPr>
        <p:txBody>
          <a:bodyPr>
            <a:normAutofit/>
          </a:bodyPr>
          <a:lstStyle/>
          <a:p>
            <a:pPr>
              <a:buFont typeface="Wingdings" pitchFamily="2" charset="2"/>
              <a:buChar char="q"/>
            </a:pPr>
            <a:r>
              <a:rPr lang="en-GB" sz="2200" b="1" dirty="0">
                <a:latin typeface="Avenir Book" panose="02000503020000020003" pitchFamily="2" charset="0"/>
                <a:cs typeface="Aptos Serif" panose="02020604070405020304" pitchFamily="18" charset="0"/>
              </a:rPr>
              <a:t>Problem Statement</a:t>
            </a:r>
          </a:p>
          <a:p>
            <a:pPr>
              <a:buFont typeface="Wingdings" pitchFamily="2" charset="2"/>
              <a:buChar char="q"/>
            </a:pPr>
            <a:r>
              <a:rPr lang="en-GB" sz="2200" b="1" dirty="0">
                <a:latin typeface="Avenir Book" panose="02000503020000020003" pitchFamily="2" charset="0"/>
                <a:cs typeface="Aptos Serif" panose="02020604070405020304" pitchFamily="18" charset="0"/>
              </a:rPr>
              <a:t>Our Approach</a:t>
            </a:r>
          </a:p>
          <a:p>
            <a:pPr marL="0" indent="0">
              <a:buNone/>
            </a:pPr>
            <a:r>
              <a:rPr lang="en-GB" b="1" dirty="0">
                <a:latin typeface="Avenir Book" panose="02000503020000020003" pitchFamily="2" charset="0"/>
                <a:cs typeface="Aptos Serif" panose="02020604070405020304" pitchFamily="18" charset="0"/>
              </a:rPr>
              <a:t>Machine Learning Models:</a:t>
            </a:r>
          </a:p>
          <a:p>
            <a:pPr>
              <a:buFont typeface="Wingdings" pitchFamily="2" charset="2"/>
              <a:buChar char="q"/>
            </a:pPr>
            <a:r>
              <a:rPr lang="en-GB" sz="2200" b="1" dirty="0">
                <a:latin typeface="Avenir Book" panose="02000503020000020003" pitchFamily="2" charset="0"/>
                <a:cs typeface="Aptos Serif" panose="02020604070405020304" pitchFamily="18" charset="0"/>
              </a:rPr>
              <a:t>Baseline models</a:t>
            </a:r>
          </a:p>
          <a:p>
            <a:pPr>
              <a:buFont typeface="Wingdings" pitchFamily="2" charset="2"/>
              <a:buChar char="q"/>
            </a:pPr>
            <a:r>
              <a:rPr lang="en-GB" sz="2200" b="1" dirty="0">
                <a:latin typeface="Avenir Book" panose="02000503020000020003" pitchFamily="2" charset="0"/>
                <a:cs typeface="Aptos Serif" panose="02020604070405020304" pitchFamily="18" charset="0"/>
              </a:rPr>
              <a:t>Random Forest</a:t>
            </a:r>
          </a:p>
          <a:p>
            <a:pPr>
              <a:buFont typeface="Wingdings" pitchFamily="2" charset="2"/>
              <a:buChar char="q"/>
            </a:pPr>
            <a:r>
              <a:rPr lang="en-GB" sz="2200" b="1" dirty="0">
                <a:latin typeface="Avenir Book" panose="02000503020000020003" pitchFamily="2" charset="0"/>
                <a:cs typeface="Aptos Serif" panose="02020604070405020304" pitchFamily="18" charset="0"/>
              </a:rPr>
              <a:t>Boosting (Ada Boost and XGBoost)</a:t>
            </a:r>
          </a:p>
          <a:p>
            <a:pPr marL="0" indent="0">
              <a:buNone/>
            </a:pPr>
            <a:r>
              <a:rPr lang="en-GB" b="1" dirty="0">
                <a:latin typeface="Avenir Book" panose="02000503020000020003" pitchFamily="2" charset="0"/>
                <a:cs typeface="Aptos Serif" panose="02020604070405020304" pitchFamily="18" charset="0"/>
              </a:rPr>
              <a:t>Results:</a:t>
            </a:r>
          </a:p>
          <a:p>
            <a:pPr>
              <a:buFont typeface="Wingdings" pitchFamily="2" charset="2"/>
              <a:buChar char="q"/>
            </a:pPr>
            <a:r>
              <a:rPr lang="en-GB" sz="2200" b="1" dirty="0">
                <a:latin typeface="Avenir Book" panose="02000503020000020003" pitchFamily="2" charset="0"/>
                <a:cs typeface="Aptos Serif" panose="02020604070405020304" pitchFamily="18" charset="0"/>
              </a:rPr>
              <a:t>Model Evaluation and metrics</a:t>
            </a:r>
          </a:p>
          <a:p>
            <a:pPr>
              <a:buFont typeface="Wingdings" pitchFamily="2" charset="2"/>
              <a:buChar char="q"/>
            </a:pPr>
            <a:r>
              <a:rPr lang="en-GB" sz="2200" b="1" dirty="0">
                <a:latin typeface="Avenir Book" panose="02000503020000020003" pitchFamily="2" charset="0"/>
                <a:cs typeface="Aptos Serif" panose="02020604070405020304" pitchFamily="18" charset="0"/>
              </a:rPr>
              <a:t>What we’ve learned</a:t>
            </a:r>
          </a:p>
          <a:p>
            <a:pPr>
              <a:buFont typeface="Wingdings" pitchFamily="2" charset="2"/>
              <a:buChar char="q"/>
            </a:pPr>
            <a:r>
              <a:rPr lang="en-GB" sz="2200" b="1" dirty="0">
                <a:latin typeface="Avenir Book" panose="02000503020000020003" pitchFamily="2" charset="0"/>
                <a:cs typeface="Aptos Serif" panose="02020604070405020304" pitchFamily="18" charset="0"/>
              </a:rPr>
              <a:t>How we could improve in the future</a:t>
            </a:r>
          </a:p>
          <a:p>
            <a:pPr>
              <a:buFont typeface="Wingdings" pitchFamily="2" charset="2"/>
              <a:buChar char="q"/>
            </a:pPr>
            <a:endParaRPr lang="en-GB" sz="2200" b="1" dirty="0">
              <a:latin typeface="Avenir Book" panose="02000503020000020003" pitchFamily="2" charset="0"/>
              <a:cs typeface="Aptos Serif" panose="02020604070405020304" pitchFamily="18" charset="0"/>
            </a:endParaRPr>
          </a:p>
          <a:p>
            <a:pPr>
              <a:buFont typeface="Wingdings" pitchFamily="2" charset="2"/>
              <a:buChar char="q"/>
            </a:pPr>
            <a:endParaRPr lang="en-CY" sz="2200" b="1" dirty="0">
              <a:latin typeface="Avenir Book" panose="02000503020000020003" pitchFamily="2" charset="0"/>
              <a:cs typeface="Aptos Serif" panose="02020604070405020304" pitchFamily="18" charset="0"/>
            </a:endParaRPr>
          </a:p>
        </p:txBody>
      </p:sp>
      <p:sp>
        <p:nvSpPr>
          <p:cNvPr id="5" name="TextBox 4">
            <a:extLst>
              <a:ext uri="{FF2B5EF4-FFF2-40B4-BE49-F238E27FC236}">
                <a16:creationId xmlns:a16="http://schemas.microsoft.com/office/drawing/2014/main" id="{F5BC8C82-A878-BB32-C74A-930892611B3F}"/>
              </a:ext>
            </a:extLst>
          </p:cNvPr>
          <p:cNvSpPr txBox="1"/>
          <p:nvPr/>
        </p:nvSpPr>
        <p:spPr>
          <a:xfrm>
            <a:off x="11938000" y="6488668"/>
            <a:ext cx="1828800" cy="369332"/>
          </a:xfrm>
          <a:prstGeom prst="rect">
            <a:avLst/>
          </a:prstGeom>
          <a:noFill/>
        </p:spPr>
        <p:txBody>
          <a:bodyPr wrap="square" rtlCol="0">
            <a:spAutoFit/>
          </a:bodyPr>
          <a:lstStyle/>
          <a:p>
            <a:pPr algn="l"/>
            <a:r>
              <a:rPr lang="en-GB" dirty="0">
                <a:latin typeface="Avenir Book" panose="02000503020000020003" pitchFamily="2" charset="0"/>
              </a:rPr>
              <a:t>2</a:t>
            </a:r>
            <a:endParaRPr lang="en-CY" dirty="0">
              <a:latin typeface="Avenir Book" panose="02000503020000020003" pitchFamily="2" charset="0"/>
            </a:endParaRPr>
          </a:p>
        </p:txBody>
      </p:sp>
    </p:spTree>
    <p:extLst>
      <p:ext uri="{BB962C8B-B14F-4D97-AF65-F5344CB8AC3E}">
        <p14:creationId xmlns:p14="http://schemas.microsoft.com/office/powerpoint/2010/main" val="28734104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C5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22473-45C0-AA8F-D2C8-F40C1F0DAFD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dirty="0">
                <a:solidFill>
                  <a:srgbClr val="FFFFFF"/>
                </a:solidFill>
                <a:latin typeface="Avenir Book" panose="02000503020000020003" pitchFamily="2" charset="0"/>
              </a:rPr>
              <a:t>ROC AUC Curve</a:t>
            </a:r>
          </a:p>
        </p:txBody>
      </p:sp>
      <p:pic>
        <p:nvPicPr>
          <p:cNvPr id="6" name="Content Placeholder 5">
            <a:extLst>
              <a:ext uri="{FF2B5EF4-FFF2-40B4-BE49-F238E27FC236}">
                <a16:creationId xmlns:a16="http://schemas.microsoft.com/office/drawing/2014/main" id="{3EF1182B-5CF2-CB8E-FCB6-3B738DA0E42D}"/>
              </a:ext>
            </a:extLst>
          </p:cNvPr>
          <p:cNvPicPr>
            <a:picLocks noGrp="1" noChangeAspect="1"/>
          </p:cNvPicPr>
          <p:nvPr>
            <p:ph idx="1"/>
          </p:nvPr>
        </p:nvPicPr>
        <p:blipFill>
          <a:blip r:embed="rId2"/>
          <a:stretch>
            <a:fillRect/>
          </a:stretch>
        </p:blipFill>
        <p:spPr>
          <a:xfrm>
            <a:off x="3848486" y="673484"/>
            <a:ext cx="7389090" cy="5503333"/>
          </a:xfrm>
          <a:prstGeom prst="rect">
            <a:avLst/>
          </a:prstGeom>
        </p:spPr>
      </p:pic>
      <p:sp>
        <p:nvSpPr>
          <p:cNvPr id="4" name="TextBox 3">
            <a:extLst>
              <a:ext uri="{FF2B5EF4-FFF2-40B4-BE49-F238E27FC236}">
                <a16:creationId xmlns:a16="http://schemas.microsoft.com/office/drawing/2014/main" id="{8F3E1071-D0B1-E8D8-C42C-59D52505EEB3}"/>
              </a:ext>
            </a:extLst>
          </p:cNvPr>
          <p:cNvSpPr txBox="1"/>
          <p:nvPr/>
        </p:nvSpPr>
        <p:spPr>
          <a:xfrm>
            <a:off x="11682076" y="6488668"/>
            <a:ext cx="1828800" cy="369332"/>
          </a:xfrm>
          <a:prstGeom prst="rect">
            <a:avLst/>
          </a:prstGeom>
          <a:noFill/>
        </p:spPr>
        <p:txBody>
          <a:bodyPr wrap="square" rtlCol="0">
            <a:spAutoFit/>
          </a:bodyPr>
          <a:lstStyle/>
          <a:p>
            <a:pPr algn="l"/>
            <a:r>
              <a:rPr lang="en-GB" dirty="0">
                <a:latin typeface="Avenir Book" panose="02000503020000020003" pitchFamily="2" charset="0"/>
              </a:rPr>
              <a:t>20</a:t>
            </a:r>
            <a:endParaRPr lang="en-CY" dirty="0">
              <a:latin typeface="Avenir Book" panose="02000503020000020003" pitchFamily="2" charset="0"/>
            </a:endParaRPr>
          </a:p>
        </p:txBody>
      </p:sp>
    </p:spTree>
    <p:extLst>
      <p:ext uri="{BB962C8B-B14F-4D97-AF65-F5344CB8AC3E}">
        <p14:creationId xmlns:p14="http://schemas.microsoft.com/office/powerpoint/2010/main" val="3795123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27701-1A18-7814-EAF9-0C47E4C3FD6C}"/>
              </a:ext>
            </a:extLst>
          </p:cNvPr>
          <p:cNvSpPr>
            <a:spLocks noGrp="1"/>
          </p:cNvSpPr>
          <p:nvPr>
            <p:ph type="title"/>
          </p:nvPr>
        </p:nvSpPr>
        <p:spPr/>
        <p:txBody>
          <a:bodyPr/>
          <a:lstStyle/>
          <a:p>
            <a:r>
              <a:rPr lang="en-GB" b="1" dirty="0">
                <a:latin typeface="Avenir Book" panose="02000503020000020003" pitchFamily="2" charset="0"/>
              </a:rPr>
              <a:t>What went well</a:t>
            </a:r>
            <a:endParaRPr lang="en-CY" b="1" dirty="0">
              <a:latin typeface="Avenir Book" panose="02000503020000020003" pitchFamily="2" charset="0"/>
            </a:endParaRPr>
          </a:p>
        </p:txBody>
      </p:sp>
      <p:sp>
        <p:nvSpPr>
          <p:cNvPr id="3" name="Content Placeholder 2">
            <a:extLst>
              <a:ext uri="{FF2B5EF4-FFF2-40B4-BE49-F238E27FC236}">
                <a16:creationId xmlns:a16="http://schemas.microsoft.com/office/drawing/2014/main" id="{B5C3CEB2-2D58-5697-17B8-6C12C7F22DB2}"/>
              </a:ext>
            </a:extLst>
          </p:cNvPr>
          <p:cNvSpPr>
            <a:spLocks noGrp="1"/>
          </p:cNvSpPr>
          <p:nvPr>
            <p:ph idx="1"/>
          </p:nvPr>
        </p:nvSpPr>
        <p:spPr/>
        <p:txBody>
          <a:bodyPr/>
          <a:lstStyle/>
          <a:p>
            <a:pPr>
              <a:buFont typeface="Wingdings" pitchFamily="2" charset="2"/>
              <a:buChar char="ü"/>
            </a:pPr>
            <a:r>
              <a:rPr lang="en-GB" dirty="0" err="1">
                <a:latin typeface="Avenir Book" panose="02000503020000020003" pitchFamily="2" charset="0"/>
              </a:rPr>
              <a:t>Utilized</a:t>
            </a:r>
            <a:r>
              <a:rPr lang="en-GB" dirty="0">
                <a:latin typeface="Avenir Book" panose="02000503020000020003" pitchFamily="2" charset="0"/>
              </a:rPr>
              <a:t> GridSearchCV which tuned the hyper-parameters to reach out to the best set of them meaning best performance for the models.</a:t>
            </a:r>
          </a:p>
          <a:p>
            <a:pPr>
              <a:buFont typeface="Wingdings" pitchFamily="2" charset="2"/>
              <a:buChar char="ü"/>
            </a:pPr>
            <a:r>
              <a:rPr lang="en-GB" dirty="0">
                <a:latin typeface="Avenir Book" panose="02000503020000020003" pitchFamily="2" charset="0"/>
              </a:rPr>
              <a:t>Included a variety of models (in total 8), which really tested our knowledge throughout the course.</a:t>
            </a:r>
          </a:p>
          <a:p>
            <a:pPr>
              <a:buFont typeface="Wingdings" pitchFamily="2" charset="2"/>
              <a:buChar char="ü"/>
            </a:pPr>
            <a:r>
              <a:rPr lang="en-GB" dirty="0">
                <a:latin typeface="Avenir Book" panose="02000503020000020003" pitchFamily="2" charset="0"/>
              </a:rPr>
              <a:t>Used every metric we learned for each model creating a good viewpoint for each model, also used similar metrics to compare each model easily.</a:t>
            </a:r>
          </a:p>
          <a:p>
            <a:pPr>
              <a:buFont typeface="Wingdings" pitchFamily="2" charset="2"/>
              <a:buChar char="ü"/>
            </a:pPr>
            <a:r>
              <a:rPr lang="en-GB" dirty="0">
                <a:latin typeface="Avenir Book" panose="02000503020000020003" pitchFamily="2" charset="0"/>
              </a:rPr>
              <a:t>Use of SMOTE to oversample the minority class and reduce class imbalance.</a:t>
            </a:r>
            <a:endParaRPr lang="en-CY" dirty="0">
              <a:latin typeface="Avenir Book" panose="02000503020000020003" pitchFamily="2" charset="0"/>
            </a:endParaRPr>
          </a:p>
        </p:txBody>
      </p:sp>
      <p:sp>
        <p:nvSpPr>
          <p:cNvPr id="5" name="TextBox 4">
            <a:extLst>
              <a:ext uri="{FF2B5EF4-FFF2-40B4-BE49-F238E27FC236}">
                <a16:creationId xmlns:a16="http://schemas.microsoft.com/office/drawing/2014/main" id="{A24B22BC-2CAE-181A-DEBC-86955A15A911}"/>
              </a:ext>
            </a:extLst>
          </p:cNvPr>
          <p:cNvSpPr txBox="1"/>
          <p:nvPr/>
        </p:nvSpPr>
        <p:spPr>
          <a:xfrm>
            <a:off x="11785599" y="6568017"/>
            <a:ext cx="1828800" cy="369332"/>
          </a:xfrm>
          <a:prstGeom prst="rect">
            <a:avLst/>
          </a:prstGeom>
          <a:noFill/>
        </p:spPr>
        <p:txBody>
          <a:bodyPr wrap="square" rtlCol="0">
            <a:spAutoFit/>
          </a:bodyPr>
          <a:lstStyle/>
          <a:p>
            <a:pPr algn="l"/>
            <a:r>
              <a:rPr lang="en-GB" dirty="0">
                <a:latin typeface="Avenir Book" panose="02000503020000020003" pitchFamily="2" charset="0"/>
              </a:rPr>
              <a:t>21</a:t>
            </a:r>
            <a:endParaRPr lang="en-CY" dirty="0">
              <a:latin typeface="Avenir Book" panose="02000503020000020003" pitchFamily="2" charset="0"/>
            </a:endParaRPr>
          </a:p>
        </p:txBody>
      </p:sp>
    </p:spTree>
    <p:extLst>
      <p:ext uri="{BB962C8B-B14F-4D97-AF65-F5344CB8AC3E}">
        <p14:creationId xmlns:p14="http://schemas.microsoft.com/office/powerpoint/2010/main" val="2189688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edg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edg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edg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66F587-B0B5-0D3E-E5F1-24EC3F18867D}"/>
              </a:ext>
            </a:extLst>
          </p:cNvPr>
          <p:cNvSpPr>
            <a:spLocks noGrp="1"/>
          </p:cNvSpPr>
          <p:nvPr>
            <p:ph type="title"/>
          </p:nvPr>
        </p:nvSpPr>
        <p:spPr>
          <a:xfrm>
            <a:off x="6094105" y="802955"/>
            <a:ext cx="4977976" cy="1455996"/>
          </a:xfrm>
        </p:spPr>
        <p:txBody>
          <a:bodyPr anchor="b">
            <a:normAutofit fontScale="90000"/>
          </a:bodyPr>
          <a:lstStyle/>
          <a:p>
            <a:r>
              <a:rPr lang="en-GB" sz="3600" b="1" dirty="0">
                <a:solidFill>
                  <a:schemeClr val="tx2"/>
                </a:solidFill>
                <a:latin typeface="Avenir Book" panose="02000503020000020003" pitchFamily="2" charset="0"/>
              </a:rPr>
              <a:t>How we could improve our solution in the future!</a:t>
            </a:r>
            <a:endParaRPr lang="en-CY" sz="3600" b="1" dirty="0">
              <a:solidFill>
                <a:schemeClr val="tx2"/>
              </a:solidFill>
              <a:latin typeface="Avenir Book" panose="02000503020000020003" pitchFamily="2" charset="0"/>
            </a:endParaRPr>
          </a:p>
        </p:txBody>
      </p:sp>
      <p:pic>
        <p:nvPicPr>
          <p:cNvPr id="6" name="Picture 5">
            <a:extLst>
              <a:ext uri="{FF2B5EF4-FFF2-40B4-BE49-F238E27FC236}">
                <a16:creationId xmlns:a16="http://schemas.microsoft.com/office/drawing/2014/main" id="{0233C620-A066-DB71-A1C8-4B8E0E47FDE8}"/>
              </a:ext>
            </a:extLst>
          </p:cNvPr>
          <p:cNvPicPr>
            <a:picLocks noChangeAspect="1"/>
          </p:cNvPicPr>
          <p:nvPr/>
        </p:nvPicPr>
        <p:blipFill>
          <a:blip r:embed="rId2"/>
          <a:stretch>
            <a:fillRect/>
          </a:stretch>
        </p:blipFill>
        <p:spPr>
          <a:xfrm>
            <a:off x="827742" y="602673"/>
            <a:ext cx="3712962" cy="2766157"/>
          </a:xfrm>
          <a:prstGeom prst="rect">
            <a:avLst/>
          </a:prstGeom>
        </p:spPr>
      </p:pic>
      <p:grpSp>
        <p:nvGrpSpPr>
          <p:cNvPr id="16" name="Group 15">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7" name="Freeform: Shape 16">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EFE2BD48-691B-F07C-47D1-F0D504B7A7B7}"/>
              </a:ext>
            </a:extLst>
          </p:cNvPr>
          <p:cNvPicPr>
            <a:picLocks noChangeAspect="1"/>
          </p:cNvPicPr>
          <p:nvPr/>
        </p:nvPicPr>
        <p:blipFill>
          <a:blip r:embed="rId3"/>
          <a:stretch>
            <a:fillRect/>
          </a:stretch>
        </p:blipFill>
        <p:spPr>
          <a:xfrm>
            <a:off x="804672" y="3462198"/>
            <a:ext cx="3759105" cy="2509202"/>
          </a:xfrm>
          <a:prstGeom prst="rect">
            <a:avLst/>
          </a:prstGeom>
        </p:spPr>
      </p:pic>
      <p:sp>
        <p:nvSpPr>
          <p:cNvPr id="3" name="Content Placeholder 2">
            <a:extLst>
              <a:ext uri="{FF2B5EF4-FFF2-40B4-BE49-F238E27FC236}">
                <a16:creationId xmlns:a16="http://schemas.microsoft.com/office/drawing/2014/main" id="{F1AD3FBC-F86D-CC57-BCA8-1FB47B814A8C}"/>
              </a:ext>
            </a:extLst>
          </p:cNvPr>
          <p:cNvSpPr>
            <a:spLocks noGrp="1"/>
          </p:cNvSpPr>
          <p:nvPr>
            <p:ph idx="1"/>
          </p:nvPr>
        </p:nvSpPr>
        <p:spPr>
          <a:xfrm>
            <a:off x="6090574" y="2421682"/>
            <a:ext cx="4977578" cy="3639289"/>
          </a:xfrm>
        </p:spPr>
        <p:txBody>
          <a:bodyPr anchor="ctr">
            <a:normAutofit/>
          </a:bodyPr>
          <a:lstStyle/>
          <a:p>
            <a:pPr>
              <a:buFont typeface="Wingdings" pitchFamily="2" charset="2"/>
              <a:buChar char="Ø"/>
            </a:pPr>
            <a:r>
              <a:rPr lang="en-GB" sz="1600">
                <a:solidFill>
                  <a:schemeClr val="tx2"/>
                </a:solidFill>
                <a:latin typeface="Avenir Book" panose="02000503020000020003" pitchFamily="2" charset="0"/>
              </a:rPr>
              <a:t>Use of a larger sampling size/dataset, we obviously didn’t do this for the long runtime.</a:t>
            </a:r>
          </a:p>
          <a:p>
            <a:pPr>
              <a:buFont typeface="Wingdings" pitchFamily="2" charset="2"/>
              <a:buChar char="Ø"/>
            </a:pPr>
            <a:r>
              <a:rPr lang="en-GB" sz="1600">
                <a:solidFill>
                  <a:schemeClr val="tx2"/>
                </a:solidFill>
                <a:latin typeface="Avenir Book" panose="02000503020000020003" pitchFamily="2" charset="0"/>
              </a:rPr>
              <a:t>Divert from solely predicting heart disease into other diseases such as diabetes, pulmonary and neural diseases. (We’re planning to do this in the future).</a:t>
            </a:r>
          </a:p>
          <a:p>
            <a:pPr>
              <a:buFont typeface="Wingdings" pitchFamily="2" charset="2"/>
              <a:buChar char="Ø"/>
            </a:pPr>
            <a:r>
              <a:rPr lang="en-GB" sz="1600">
                <a:solidFill>
                  <a:schemeClr val="tx2"/>
                </a:solidFill>
                <a:latin typeface="Avenir Book" panose="02000503020000020003" pitchFamily="2" charset="0"/>
              </a:rPr>
              <a:t>Use other approaches of oversampling (random sampling), undersampling (random sampling and Near Miss)  or class weighting instead of SMOTE.</a:t>
            </a:r>
          </a:p>
          <a:p>
            <a:pPr>
              <a:buFont typeface="Wingdings" pitchFamily="2" charset="2"/>
              <a:buChar char="Ø"/>
            </a:pPr>
            <a:r>
              <a:rPr lang="en-GB" sz="1600">
                <a:solidFill>
                  <a:schemeClr val="tx2"/>
                </a:solidFill>
                <a:latin typeface="Avenir Book" panose="02000503020000020003" pitchFamily="2" charset="0"/>
              </a:rPr>
              <a:t>Focusing on less but better models (Boosting and Random Forest) to find the best hyper-parameters and leading to best model evaluation (higher accuracy, better F1 score and good ROC AUC curve).</a:t>
            </a:r>
          </a:p>
          <a:p>
            <a:pPr>
              <a:buFont typeface="Wingdings" pitchFamily="2" charset="2"/>
              <a:buChar char="Ø"/>
            </a:pPr>
            <a:endParaRPr lang="en-CY" sz="1600">
              <a:solidFill>
                <a:schemeClr val="tx2"/>
              </a:solidFill>
              <a:latin typeface="Avenir Book" panose="02000503020000020003" pitchFamily="2" charset="0"/>
            </a:endParaRPr>
          </a:p>
        </p:txBody>
      </p:sp>
      <p:sp>
        <p:nvSpPr>
          <p:cNvPr id="5" name="TextBox 4">
            <a:extLst>
              <a:ext uri="{FF2B5EF4-FFF2-40B4-BE49-F238E27FC236}">
                <a16:creationId xmlns:a16="http://schemas.microsoft.com/office/drawing/2014/main" id="{E5FC7892-A8A1-B25E-E983-CA099BD967F4}"/>
              </a:ext>
            </a:extLst>
          </p:cNvPr>
          <p:cNvSpPr txBox="1"/>
          <p:nvPr/>
        </p:nvSpPr>
        <p:spPr>
          <a:xfrm>
            <a:off x="11806767" y="6488669"/>
            <a:ext cx="1828800" cy="369332"/>
          </a:xfrm>
          <a:prstGeom prst="rect">
            <a:avLst/>
          </a:prstGeom>
          <a:noFill/>
        </p:spPr>
        <p:txBody>
          <a:bodyPr wrap="square" rtlCol="0">
            <a:spAutoFit/>
          </a:bodyPr>
          <a:lstStyle/>
          <a:p>
            <a:pPr algn="l"/>
            <a:r>
              <a:rPr lang="en-GB" dirty="0">
                <a:latin typeface="Avenir Book" panose="02000503020000020003" pitchFamily="2" charset="0"/>
              </a:rPr>
              <a:t>22</a:t>
            </a:r>
            <a:endParaRPr lang="en-CY" dirty="0">
              <a:latin typeface="Avenir Book" panose="02000503020000020003" pitchFamily="2" charset="0"/>
            </a:endParaRPr>
          </a:p>
        </p:txBody>
      </p:sp>
    </p:spTree>
    <p:extLst>
      <p:ext uri="{BB962C8B-B14F-4D97-AF65-F5344CB8AC3E}">
        <p14:creationId xmlns:p14="http://schemas.microsoft.com/office/powerpoint/2010/main" val="329867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20C640-6B16-66CD-CA65-9F9F152D1860}"/>
              </a:ext>
            </a:extLst>
          </p:cNvPr>
          <p:cNvSpPr>
            <a:spLocks noGrp="1"/>
          </p:cNvSpPr>
          <p:nvPr>
            <p:ph type="title"/>
          </p:nvPr>
        </p:nvSpPr>
        <p:spPr>
          <a:xfrm>
            <a:off x="638881" y="390525"/>
            <a:ext cx="10909640" cy="1510301"/>
          </a:xfrm>
        </p:spPr>
        <p:txBody>
          <a:bodyPr vert="horz" lIns="91440" tIns="45720" rIns="91440" bIns="45720" rtlCol="0" anchor="ctr">
            <a:normAutofit fontScale="90000"/>
          </a:bodyPr>
          <a:lstStyle/>
          <a:p>
            <a:pPr algn="ctr"/>
            <a:r>
              <a:rPr lang="en-US" sz="6600" kern="1200">
                <a:solidFill>
                  <a:srgbClr val="FFFFFF"/>
                </a:solidFill>
                <a:latin typeface="Avenir Book" panose="02000503020000020003" pitchFamily="2" charset="0"/>
              </a:rPr>
              <a:t>Thank you for your attention!</a:t>
            </a: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F60B850-B7EE-8A00-2D49-AF80CDBC62EE}"/>
              </a:ext>
            </a:extLst>
          </p:cNvPr>
          <p:cNvPicPr>
            <a:picLocks noChangeAspect="1"/>
          </p:cNvPicPr>
          <p:nvPr/>
        </p:nvPicPr>
        <p:blipFill>
          <a:blip r:embed="rId2"/>
          <a:stretch>
            <a:fillRect/>
          </a:stretch>
        </p:blipFill>
        <p:spPr>
          <a:xfrm>
            <a:off x="1553816" y="3067050"/>
            <a:ext cx="9081320" cy="3019537"/>
          </a:xfrm>
          <a:prstGeom prst="rect">
            <a:avLst/>
          </a:prstGeom>
        </p:spPr>
      </p:pic>
      <p:sp>
        <p:nvSpPr>
          <p:cNvPr id="4" name="TextBox 3">
            <a:extLst>
              <a:ext uri="{FF2B5EF4-FFF2-40B4-BE49-F238E27FC236}">
                <a16:creationId xmlns:a16="http://schemas.microsoft.com/office/drawing/2014/main" id="{CED0082A-3399-606C-7AD0-CCEC1584B5A3}"/>
              </a:ext>
            </a:extLst>
          </p:cNvPr>
          <p:cNvSpPr txBox="1"/>
          <p:nvPr/>
        </p:nvSpPr>
        <p:spPr>
          <a:xfrm>
            <a:off x="11785600" y="6488668"/>
            <a:ext cx="1828800" cy="369332"/>
          </a:xfrm>
          <a:prstGeom prst="rect">
            <a:avLst/>
          </a:prstGeom>
          <a:noFill/>
        </p:spPr>
        <p:txBody>
          <a:bodyPr wrap="square" rtlCol="0">
            <a:spAutoFit/>
          </a:bodyPr>
          <a:lstStyle/>
          <a:p>
            <a:pPr algn="l"/>
            <a:r>
              <a:rPr lang="en-GB" dirty="0">
                <a:latin typeface="Avenir Book" panose="02000503020000020003" pitchFamily="2" charset="0"/>
              </a:rPr>
              <a:t>23</a:t>
            </a:r>
            <a:endParaRPr lang="en-CY" dirty="0">
              <a:latin typeface="Avenir Book" panose="02000503020000020003" pitchFamily="2" charset="0"/>
            </a:endParaRPr>
          </a:p>
        </p:txBody>
      </p:sp>
    </p:spTree>
    <p:extLst>
      <p:ext uri="{BB962C8B-B14F-4D97-AF65-F5344CB8AC3E}">
        <p14:creationId xmlns:p14="http://schemas.microsoft.com/office/powerpoint/2010/main" val="2180249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8C27D-FF39-6F6C-2524-2D5361413695}"/>
              </a:ext>
            </a:extLst>
          </p:cNvPr>
          <p:cNvSpPr>
            <a:spLocks noGrp="1"/>
          </p:cNvSpPr>
          <p:nvPr>
            <p:ph type="title"/>
          </p:nvPr>
        </p:nvSpPr>
        <p:spPr>
          <a:xfrm>
            <a:off x="612648" y="1114923"/>
            <a:ext cx="4621553" cy="1360728"/>
          </a:xfrm>
        </p:spPr>
        <p:txBody>
          <a:bodyPr anchor="b">
            <a:normAutofit/>
          </a:bodyPr>
          <a:lstStyle/>
          <a:p>
            <a:r>
              <a:rPr lang="en-GB" dirty="0">
                <a:latin typeface="Avenir Book" panose="02000503020000020003" pitchFamily="2" charset="0"/>
              </a:rPr>
              <a:t>Problem Statement</a:t>
            </a:r>
            <a:endParaRPr lang="en-CY" dirty="0">
              <a:latin typeface="Avenir Book" panose="02000503020000020003" pitchFamily="2" charset="0"/>
            </a:endParaRPr>
          </a:p>
        </p:txBody>
      </p:sp>
      <p:sp>
        <p:nvSpPr>
          <p:cNvPr id="3" name="Content Placeholder 2">
            <a:extLst>
              <a:ext uri="{FF2B5EF4-FFF2-40B4-BE49-F238E27FC236}">
                <a16:creationId xmlns:a16="http://schemas.microsoft.com/office/drawing/2014/main" id="{03F5A780-523B-0612-574E-32AF7FD1BB6D}"/>
              </a:ext>
            </a:extLst>
          </p:cNvPr>
          <p:cNvSpPr>
            <a:spLocks noGrp="1"/>
          </p:cNvSpPr>
          <p:nvPr>
            <p:ph idx="1"/>
          </p:nvPr>
        </p:nvSpPr>
        <p:spPr>
          <a:xfrm>
            <a:off x="612648" y="2584058"/>
            <a:ext cx="4621553" cy="3159018"/>
          </a:xfrm>
        </p:spPr>
        <p:txBody>
          <a:bodyPr>
            <a:normAutofit/>
          </a:bodyPr>
          <a:lstStyle/>
          <a:p>
            <a:pPr marL="0" indent="0">
              <a:buNone/>
            </a:pPr>
            <a:r>
              <a:rPr lang="en-GB" sz="1800" dirty="0">
                <a:latin typeface="Avenir Book" panose="02000503020000020003" pitchFamily="2" charset="0"/>
              </a:rPr>
              <a:t>Health issues like heart disease, diabetes, and obesity are on a rise, and understanding how life choices impact these conditions are more important than ever. This matters as early prediction of health risks is crucial and can help people make better choices and lead healthier lives.</a:t>
            </a:r>
          </a:p>
          <a:p>
            <a:pPr marL="0" indent="0">
              <a:buNone/>
            </a:pPr>
            <a:r>
              <a:rPr lang="en-GB" sz="1800" dirty="0">
                <a:latin typeface="Avenir Book" panose="02000503020000020003" pitchFamily="2" charset="0"/>
              </a:rPr>
              <a:t>It is commonly known in medicine that prevention is better than cure!</a:t>
            </a:r>
          </a:p>
          <a:p>
            <a:pPr marL="0" indent="0">
              <a:buNone/>
            </a:pPr>
            <a:endParaRPr lang="en-CY" sz="1800" dirty="0">
              <a:latin typeface="Avenir Book" panose="02000503020000020003" pitchFamily="2" charset="0"/>
            </a:endParaRPr>
          </a:p>
        </p:txBody>
      </p:sp>
      <p:pic>
        <p:nvPicPr>
          <p:cNvPr id="6" name="Picture 5">
            <a:extLst>
              <a:ext uri="{FF2B5EF4-FFF2-40B4-BE49-F238E27FC236}">
                <a16:creationId xmlns:a16="http://schemas.microsoft.com/office/drawing/2014/main" id="{5AFB09F5-A387-6854-97B9-3A7ED63435DB}"/>
              </a:ext>
            </a:extLst>
          </p:cNvPr>
          <p:cNvPicPr>
            <a:picLocks noChangeAspect="1"/>
          </p:cNvPicPr>
          <p:nvPr/>
        </p:nvPicPr>
        <p:blipFill>
          <a:blip r:embed="rId3"/>
          <a:stretch>
            <a:fillRect/>
          </a:stretch>
        </p:blipFill>
        <p:spPr>
          <a:xfrm>
            <a:off x="5691261" y="1787124"/>
            <a:ext cx="5837780" cy="3283751"/>
          </a:xfrm>
          <a:prstGeom prst="rect">
            <a:avLst/>
          </a:prstGeom>
        </p:spPr>
      </p:pic>
      <p:sp>
        <p:nvSpPr>
          <p:cNvPr id="5" name="TextBox 4">
            <a:extLst>
              <a:ext uri="{FF2B5EF4-FFF2-40B4-BE49-F238E27FC236}">
                <a16:creationId xmlns:a16="http://schemas.microsoft.com/office/drawing/2014/main" id="{561EB540-1F99-64E5-F982-7B459E79DFD7}"/>
              </a:ext>
            </a:extLst>
          </p:cNvPr>
          <p:cNvSpPr txBox="1"/>
          <p:nvPr/>
        </p:nvSpPr>
        <p:spPr>
          <a:xfrm>
            <a:off x="11874500" y="6487583"/>
            <a:ext cx="1523930" cy="370417"/>
          </a:xfrm>
          <a:prstGeom prst="rect">
            <a:avLst/>
          </a:prstGeom>
          <a:noFill/>
        </p:spPr>
        <p:txBody>
          <a:bodyPr wrap="square" rtlCol="0">
            <a:spAutoFit/>
          </a:bodyPr>
          <a:lstStyle/>
          <a:p>
            <a:pPr algn="l"/>
            <a:r>
              <a:rPr lang="en-GB" dirty="0">
                <a:latin typeface="Avenir Book" panose="02000503020000020003" pitchFamily="2" charset="0"/>
              </a:rPr>
              <a:t>3</a:t>
            </a:r>
            <a:endParaRPr lang="en-CY" dirty="0">
              <a:latin typeface="Avenir Book" panose="02000503020000020003" pitchFamily="2" charset="0"/>
            </a:endParaRPr>
          </a:p>
        </p:txBody>
      </p:sp>
    </p:spTree>
    <p:extLst>
      <p:ext uri="{BB962C8B-B14F-4D97-AF65-F5344CB8AC3E}">
        <p14:creationId xmlns:p14="http://schemas.microsoft.com/office/powerpoint/2010/main" val="1910739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E5E9-C6D7-873B-C66A-6F46952AB6F1}"/>
              </a:ext>
            </a:extLst>
          </p:cNvPr>
          <p:cNvSpPr>
            <a:spLocks noGrp="1"/>
          </p:cNvSpPr>
          <p:nvPr>
            <p:ph type="title"/>
          </p:nvPr>
        </p:nvSpPr>
        <p:spPr>
          <a:xfrm>
            <a:off x="838200" y="-18631"/>
            <a:ext cx="10515600" cy="1325563"/>
          </a:xfrm>
        </p:spPr>
        <p:txBody>
          <a:bodyPr/>
          <a:lstStyle/>
          <a:p>
            <a:r>
              <a:rPr lang="en-GB" dirty="0"/>
              <a:t>Our Approach (Steps)</a:t>
            </a:r>
            <a:endParaRPr lang="en-CY" dirty="0"/>
          </a:p>
        </p:txBody>
      </p:sp>
      <p:sp>
        <p:nvSpPr>
          <p:cNvPr id="4" name="Rectangle 3">
            <a:extLst>
              <a:ext uri="{FF2B5EF4-FFF2-40B4-BE49-F238E27FC236}">
                <a16:creationId xmlns:a16="http://schemas.microsoft.com/office/drawing/2014/main" id="{EF2D67F4-8617-92CF-062D-983697D17236}"/>
              </a:ext>
            </a:extLst>
          </p:cNvPr>
          <p:cNvSpPr/>
          <p:nvPr/>
        </p:nvSpPr>
        <p:spPr>
          <a:xfrm>
            <a:off x="857442" y="1795899"/>
            <a:ext cx="5344820" cy="10044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6" name="Rectangle 5">
            <a:extLst>
              <a:ext uri="{FF2B5EF4-FFF2-40B4-BE49-F238E27FC236}">
                <a16:creationId xmlns:a16="http://schemas.microsoft.com/office/drawing/2014/main" id="{9D46D7C0-E5A8-1505-D7E2-C385FA304981}"/>
              </a:ext>
            </a:extLst>
          </p:cNvPr>
          <p:cNvSpPr/>
          <p:nvPr/>
        </p:nvSpPr>
        <p:spPr>
          <a:xfrm>
            <a:off x="857442" y="1204695"/>
            <a:ext cx="5344820" cy="5695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Data cleaning</a:t>
            </a:r>
            <a:endParaRPr lang="en-CY"/>
          </a:p>
        </p:txBody>
      </p:sp>
      <p:sp>
        <p:nvSpPr>
          <p:cNvPr id="8" name="Rectangle 7">
            <a:extLst>
              <a:ext uri="{FF2B5EF4-FFF2-40B4-BE49-F238E27FC236}">
                <a16:creationId xmlns:a16="http://schemas.microsoft.com/office/drawing/2014/main" id="{0C6358D4-A314-EDB8-097B-003AB6BF80CB}"/>
              </a:ext>
            </a:extLst>
          </p:cNvPr>
          <p:cNvSpPr/>
          <p:nvPr/>
        </p:nvSpPr>
        <p:spPr>
          <a:xfrm>
            <a:off x="857442" y="3051677"/>
            <a:ext cx="5374112"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9" name="Rectangle 8">
            <a:extLst>
              <a:ext uri="{FF2B5EF4-FFF2-40B4-BE49-F238E27FC236}">
                <a16:creationId xmlns:a16="http://schemas.microsoft.com/office/drawing/2014/main" id="{DD8CB63E-C3F0-D783-E90B-F121E64C8EFE}"/>
              </a:ext>
            </a:extLst>
          </p:cNvPr>
          <p:cNvSpPr/>
          <p:nvPr/>
        </p:nvSpPr>
        <p:spPr>
          <a:xfrm>
            <a:off x="857442" y="4647296"/>
            <a:ext cx="5374112" cy="16834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12" name="Rectangle 11">
            <a:extLst>
              <a:ext uri="{FF2B5EF4-FFF2-40B4-BE49-F238E27FC236}">
                <a16:creationId xmlns:a16="http://schemas.microsoft.com/office/drawing/2014/main" id="{75896574-4FC8-6C30-D1A1-8B1C9EE67274}"/>
              </a:ext>
            </a:extLst>
          </p:cNvPr>
          <p:cNvSpPr/>
          <p:nvPr/>
        </p:nvSpPr>
        <p:spPr>
          <a:xfrm>
            <a:off x="6651896" y="1474750"/>
            <a:ext cx="5344820"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14" name="Rectangle 13">
            <a:extLst>
              <a:ext uri="{FF2B5EF4-FFF2-40B4-BE49-F238E27FC236}">
                <a16:creationId xmlns:a16="http://schemas.microsoft.com/office/drawing/2014/main" id="{8750EDDD-C205-475F-2DEB-2A11B654E704}"/>
              </a:ext>
            </a:extLst>
          </p:cNvPr>
          <p:cNvSpPr/>
          <p:nvPr/>
        </p:nvSpPr>
        <p:spPr>
          <a:xfrm>
            <a:off x="6622603" y="3051676"/>
            <a:ext cx="5374112"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16" name="Rectangle 15">
            <a:extLst>
              <a:ext uri="{FF2B5EF4-FFF2-40B4-BE49-F238E27FC236}">
                <a16:creationId xmlns:a16="http://schemas.microsoft.com/office/drawing/2014/main" id="{7559B355-D0B0-2A8C-3510-253BACB84C62}"/>
              </a:ext>
            </a:extLst>
          </p:cNvPr>
          <p:cNvSpPr/>
          <p:nvPr/>
        </p:nvSpPr>
        <p:spPr>
          <a:xfrm>
            <a:off x="6651894" y="4647295"/>
            <a:ext cx="5344820" cy="16642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Y"/>
          </a:p>
        </p:txBody>
      </p:sp>
      <p:grpSp>
        <p:nvGrpSpPr>
          <p:cNvPr id="13" name="Group 12">
            <a:extLst>
              <a:ext uri="{FF2B5EF4-FFF2-40B4-BE49-F238E27FC236}">
                <a16:creationId xmlns:a16="http://schemas.microsoft.com/office/drawing/2014/main" id="{A495E82F-A672-767B-A06C-AE990FE36B34}"/>
              </a:ext>
            </a:extLst>
          </p:cNvPr>
          <p:cNvGrpSpPr/>
          <p:nvPr/>
        </p:nvGrpSpPr>
        <p:grpSpPr>
          <a:xfrm>
            <a:off x="751180" y="1174522"/>
            <a:ext cx="5397951" cy="1369114"/>
            <a:chOff x="751180" y="1174522"/>
            <a:chExt cx="5397951" cy="1369114"/>
          </a:xfrm>
        </p:grpSpPr>
        <p:sp>
          <p:nvSpPr>
            <p:cNvPr id="5" name="TextBox 4">
              <a:extLst>
                <a:ext uri="{FF2B5EF4-FFF2-40B4-BE49-F238E27FC236}">
                  <a16:creationId xmlns:a16="http://schemas.microsoft.com/office/drawing/2014/main" id="{0B5BCC07-9CA2-4B73-FC7C-D0239CFA2941}"/>
                </a:ext>
              </a:extLst>
            </p:cNvPr>
            <p:cNvSpPr txBox="1"/>
            <p:nvPr/>
          </p:nvSpPr>
          <p:spPr>
            <a:xfrm>
              <a:off x="751180" y="1774195"/>
              <a:ext cx="5344820" cy="769441"/>
            </a:xfrm>
            <a:prstGeom prst="rect">
              <a:avLst/>
            </a:prstGeom>
            <a:noFill/>
          </p:spPr>
          <p:txBody>
            <a:bodyPr wrap="square" rtlCol="0">
              <a:spAutoFit/>
            </a:bodyPr>
            <a:lstStyle/>
            <a:p>
              <a:pPr algn="l"/>
              <a:r>
                <a:rPr lang="en-GB" sz="2200"/>
                <a:t> Missing values and normalisation of life-related variables.</a:t>
              </a:r>
              <a:endParaRPr lang="en-CY" sz="2200"/>
            </a:p>
          </p:txBody>
        </p:sp>
        <p:sp>
          <p:nvSpPr>
            <p:cNvPr id="19" name="TextBox 18">
              <a:extLst>
                <a:ext uri="{FF2B5EF4-FFF2-40B4-BE49-F238E27FC236}">
                  <a16:creationId xmlns:a16="http://schemas.microsoft.com/office/drawing/2014/main" id="{77038EB6-D43C-3803-1C81-46731F1A77FB}"/>
                </a:ext>
              </a:extLst>
            </p:cNvPr>
            <p:cNvSpPr txBox="1"/>
            <p:nvPr/>
          </p:nvSpPr>
          <p:spPr>
            <a:xfrm>
              <a:off x="804311" y="1174522"/>
              <a:ext cx="5344820" cy="615553"/>
            </a:xfrm>
            <a:prstGeom prst="rect">
              <a:avLst/>
            </a:prstGeom>
            <a:noFill/>
          </p:spPr>
          <p:txBody>
            <a:bodyPr wrap="square" rtlCol="0">
              <a:spAutoFit/>
            </a:bodyPr>
            <a:lstStyle/>
            <a:p>
              <a:pPr algn="l"/>
              <a:r>
                <a:rPr lang="en-GB" sz="3400"/>
                <a:t>1.Data cleaning</a:t>
              </a:r>
              <a:endParaRPr lang="en-CY" sz="3400"/>
            </a:p>
          </p:txBody>
        </p:sp>
      </p:grpSp>
      <p:sp>
        <p:nvSpPr>
          <p:cNvPr id="23" name="Rectangle 22">
            <a:extLst>
              <a:ext uri="{FF2B5EF4-FFF2-40B4-BE49-F238E27FC236}">
                <a16:creationId xmlns:a16="http://schemas.microsoft.com/office/drawing/2014/main" id="{65479A22-C87A-41B1-CC55-2A0F6F340567}"/>
              </a:ext>
            </a:extLst>
          </p:cNvPr>
          <p:cNvSpPr/>
          <p:nvPr/>
        </p:nvSpPr>
        <p:spPr>
          <a:xfrm>
            <a:off x="6651894" y="3025875"/>
            <a:ext cx="5347878" cy="5694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Data cleaning</a:t>
            </a:r>
            <a:endParaRPr lang="en-CY"/>
          </a:p>
        </p:txBody>
      </p:sp>
      <p:sp>
        <p:nvSpPr>
          <p:cNvPr id="29" name="Rectangle 28">
            <a:extLst>
              <a:ext uri="{FF2B5EF4-FFF2-40B4-BE49-F238E27FC236}">
                <a16:creationId xmlns:a16="http://schemas.microsoft.com/office/drawing/2014/main" id="{8E4D8EC9-4098-5935-EC1E-6F5112D5BB44}"/>
              </a:ext>
            </a:extLst>
          </p:cNvPr>
          <p:cNvSpPr/>
          <p:nvPr/>
        </p:nvSpPr>
        <p:spPr>
          <a:xfrm>
            <a:off x="870559" y="4628603"/>
            <a:ext cx="5347878" cy="6054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Data cleaning</a:t>
            </a:r>
            <a:endParaRPr lang="en-CY"/>
          </a:p>
        </p:txBody>
      </p:sp>
      <p:sp>
        <p:nvSpPr>
          <p:cNvPr id="31" name="Rectangle 30">
            <a:extLst>
              <a:ext uri="{FF2B5EF4-FFF2-40B4-BE49-F238E27FC236}">
                <a16:creationId xmlns:a16="http://schemas.microsoft.com/office/drawing/2014/main" id="{88B0C554-CEE1-2E69-0FCC-85474C3CD148}"/>
              </a:ext>
            </a:extLst>
          </p:cNvPr>
          <p:cNvSpPr/>
          <p:nvPr/>
        </p:nvSpPr>
        <p:spPr>
          <a:xfrm>
            <a:off x="855913" y="3025876"/>
            <a:ext cx="5347878" cy="5694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Data cleaning</a:t>
            </a:r>
            <a:endParaRPr lang="en-CY"/>
          </a:p>
        </p:txBody>
      </p:sp>
      <p:sp>
        <p:nvSpPr>
          <p:cNvPr id="33" name="Rectangle 32">
            <a:extLst>
              <a:ext uri="{FF2B5EF4-FFF2-40B4-BE49-F238E27FC236}">
                <a16:creationId xmlns:a16="http://schemas.microsoft.com/office/drawing/2014/main" id="{865B4AD0-F180-90D5-FCB1-67709204103E}"/>
              </a:ext>
            </a:extLst>
          </p:cNvPr>
          <p:cNvSpPr/>
          <p:nvPr/>
        </p:nvSpPr>
        <p:spPr>
          <a:xfrm>
            <a:off x="6635720" y="4647295"/>
            <a:ext cx="5347878" cy="6054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Data cleaning</a:t>
            </a:r>
            <a:endParaRPr lang="en-CY"/>
          </a:p>
        </p:txBody>
      </p:sp>
      <p:sp>
        <p:nvSpPr>
          <p:cNvPr id="35" name="Rectangle 34">
            <a:extLst>
              <a:ext uri="{FF2B5EF4-FFF2-40B4-BE49-F238E27FC236}">
                <a16:creationId xmlns:a16="http://schemas.microsoft.com/office/drawing/2014/main" id="{FBF0D538-3AA2-9A05-6734-154F9185F2B3}"/>
              </a:ext>
            </a:extLst>
          </p:cNvPr>
          <p:cNvSpPr/>
          <p:nvPr/>
        </p:nvSpPr>
        <p:spPr>
          <a:xfrm>
            <a:off x="6650365" y="1204695"/>
            <a:ext cx="5347878" cy="5695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Data cleaning</a:t>
            </a:r>
            <a:endParaRPr lang="en-CY"/>
          </a:p>
        </p:txBody>
      </p:sp>
      <p:sp>
        <p:nvSpPr>
          <p:cNvPr id="36" name="TextBox 35">
            <a:extLst>
              <a:ext uri="{FF2B5EF4-FFF2-40B4-BE49-F238E27FC236}">
                <a16:creationId xmlns:a16="http://schemas.microsoft.com/office/drawing/2014/main" id="{FDEA46AC-E4D6-6203-B7FB-9DA737884CC6}"/>
              </a:ext>
            </a:extLst>
          </p:cNvPr>
          <p:cNvSpPr txBox="1"/>
          <p:nvPr/>
        </p:nvSpPr>
        <p:spPr>
          <a:xfrm>
            <a:off x="6705027" y="1238756"/>
            <a:ext cx="5278571" cy="615553"/>
          </a:xfrm>
          <a:prstGeom prst="rect">
            <a:avLst/>
          </a:prstGeom>
          <a:noFill/>
        </p:spPr>
        <p:txBody>
          <a:bodyPr wrap="square" rtlCol="0">
            <a:spAutoFit/>
          </a:bodyPr>
          <a:lstStyle/>
          <a:p>
            <a:pPr algn="l"/>
            <a:r>
              <a:rPr lang="en-GB" sz="3400"/>
              <a:t>2.Exploratory Data Analysis</a:t>
            </a:r>
            <a:endParaRPr lang="en-CY" sz="3400"/>
          </a:p>
        </p:txBody>
      </p:sp>
      <p:sp>
        <p:nvSpPr>
          <p:cNvPr id="7" name="TextBox 6">
            <a:extLst>
              <a:ext uri="{FF2B5EF4-FFF2-40B4-BE49-F238E27FC236}">
                <a16:creationId xmlns:a16="http://schemas.microsoft.com/office/drawing/2014/main" id="{6C4B7E80-E340-5BE6-0574-077E57C48AC8}"/>
              </a:ext>
            </a:extLst>
          </p:cNvPr>
          <p:cNvSpPr txBox="1"/>
          <p:nvPr/>
        </p:nvSpPr>
        <p:spPr>
          <a:xfrm>
            <a:off x="6679657" y="1774195"/>
            <a:ext cx="5303940" cy="738664"/>
          </a:xfrm>
          <a:prstGeom prst="rect">
            <a:avLst/>
          </a:prstGeom>
          <a:noFill/>
        </p:spPr>
        <p:txBody>
          <a:bodyPr wrap="square" rtlCol="0">
            <a:spAutoFit/>
          </a:bodyPr>
          <a:lstStyle/>
          <a:p>
            <a:pPr algn="l"/>
            <a:r>
              <a:rPr lang="en-GB" sz="2100"/>
              <a:t>Exploring relationships between lifestyle factors and health outcomes.</a:t>
            </a:r>
            <a:endParaRPr lang="en-CY" sz="2100"/>
          </a:p>
        </p:txBody>
      </p:sp>
      <p:grpSp>
        <p:nvGrpSpPr>
          <p:cNvPr id="3" name="Group 2">
            <a:extLst>
              <a:ext uri="{FF2B5EF4-FFF2-40B4-BE49-F238E27FC236}">
                <a16:creationId xmlns:a16="http://schemas.microsoft.com/office/drawing/2014/main" id="{4CE641AD-A457-E3B6-D143-85C827B29619}"/>
              </a:ext>
            </a:extLst>
          </p:cNvPr>
          <p:cNvGrpSpPr/>
          <p:nvPr/>
        </p:nvGrpSpPr>
        <p:grpSpPr>
          <a:xfrm>
            <a:off x="804312" y="3002847"/>
            <a:ext cx="5400675" cy="1372928"/>
            <a:chOff x="804312" y="3002847"/>
            <a:chExt cx="5400675" cy="1372928"/>
          </a:xfrm>
        </p:grpSpPr>
        <p:sp>
          <p:nvSpPr>
            <p:cNvPr id="10" name="TextBox 9">
              <a:extLst>
                <a:ext uri="{FF2B5EF4-FFF2-40B4-BE49-F238E27FC236}">
                  <a16:creationId xmlns:a16="http://schemas.microsoft.com/office/drawing/2014/main" id="{6320B36D-C9FB-E2EF-BF6C-E50FF015AC6C}"/>
                </a:ext>
              </a:extLst>
            </p:cNvPr>
            <p:cNvSpPr txBox="1"/>
            <p:nvPr/>
          </p:nvSpPr>
          <p:spPr>
            <a:xfrm>
              <a:off x="804312" y="3606334"/>
              <a:ext cx="5397950" cy="769441"/>
            </a:xfrm>
            <a:prstGeom prst="rect">
              <a:avLst/>
            </a:prstGeom>
            <a:noFill/>
          </p:spPr>
          <p:txBody>
            <a:bodyPr wrap="square" rtlCol="0">
              <a:spAutoFit/>
            </a:bodyPr>
            <a:lstStyle/>
            <a:p>
              <a:pPr algn="l"/>
              <a:r>
                <a:rPr lang="en-GB" sz="2200"/>
                <a:t>Aggregate health indices, lifestyle scores and demographic pro.</a:t>
              </a:r>
              <a:endParaRPr lang="en-CY" sz="2200"/>
            </a:p>
          </p:txBody>
        </p:sp>
        <p:sp>
          <p:nvSpPr>
            <p:cNvPr id="11" name="TextBox 10">
              <a:extLst>
                <a:ext uri="{FF2B5EF4-FFF2-40B4-BE49-F238E27FC236}">
                  <a16:creationId xmlns:a16="http://schemas.microsoft.com/office/drawing/2014/main" id="{F696096F-6618-2A7D-E13E-ABACB4603FE8}"/>
                </a:ext>
              </a:extLst>
            </p:cNvPr>
            <p:cNvSpPr txBox="1"/>
            <p:nvPr/>
          </p:nvSpPr>
          <p:spPr>
            <a:xfrm>
              <a:off x="884008" y="3002847"/>
              <a:ext cx="5320979" cy="615553"/>
            </a:xfrm>
            <a:prstGeom prst="rect">
              <a:avLst/>
            </a:prstGeom>
            <a:noFill/>
          </p:spPr>
          <p:txBody>
            <a:bodyPr wrap="square" rtlCol="0">
              <a:spAutoFit/>
            </a:bodyPr>
            <a:lstStyle/>
            <a:p>
              <a:pPr algn="l"/>
              <a:r>
                <a:rPr lang="en-GB" sz="3400"/>
                <a:t>3.Feature Engineering</a:t>
              </a:r>
              <a:endParaRPr lang="en-CY" sz="3400"/>
            </a:p>
          </p:txBody>
        </p:sp>
      </p:grpSp>
      <p:sp>
        <p:nvSpPr>
          <p:cNvPr id="15" name="TextBox 14">
            <a:extLst>
              <a:ext uri="{FF2B5EF4-FFF2-40B4-BE49-F238E27FC236}">
                <a16:creationId xmlns:a16="http://schemas.microsoft.com/office/drawing/2014/main" id="{1FFD8055-C69B-2EF1-B005-875B90DE401D}"/>
              </a:ext>
            </a:extLst>
          </p:cNvPr>
          <p:cNvSpPr txBox="1"/>
          <p:nvPr/>
        </p:nvSpPr>
        <p:spPr>
          <a:xfrm>
            <a:off x="6678461" y="3025875"/>
            <a:ext cx="5374111" cy="615553"/>
          </a:xfrm>
          <a:prstGeom prst="rect">
            <a:avLst/>
          </a:prstGeom>
          <a:noFill/>
        </p:spPr>
        <p:txBody>
          <a:bodyPr wrap="square" rtlCol="0">
            <a:spAutoFit/>
          </a:bodyPr>
          <a:lstStyle/>
          <a:p>
            <a:pPr algn="l"/>
            <a:r>
              <a:rPr lang="en-GB" sz="3400"/>
              <a:t>4.Modelling</a:t>
            </a:r>
            <a:endParaRPr lang="en-CY" sz="3400"/>
          </a:p>
        </p:txBody>
      </p:sp>
      <p:sp>
        <p:nvSpPr>
          <p:cNvPr id="17" name="TextBox 16">
            <a:extLst>
              <a:ext uri="{FF2B5EF4-FFF2-40B4-BE49-F238E27FC236}">
                <a16:creationId xmlns:a16="http://schemas.microsoft.com/office/drawing/2014/main" id="{A9D37A6D-ECD7-B412-14F2-2891AFAF50EC}"/>
              </a:ext>
            </a:extLst>
          </p:cNvPr>
          <p:cNvSpPr txBox="1"/>
          <p:nvPr/>
        </p:nvSpPr>
        <p:spPr>
          <a:xfrm>
            <a:off x="6664809" y="3554450"/>
            <a:ext cx="5318787" cy="769441"/>
          </a:xfrm>
          <a:prstGeom prst="rect">
            <a:avLst/>
          </a:prstGeom>
          <a:noFill/>
        </p:spPr>
        <p:txBody>
          <a:bodyPr wrap="square" rtlCol="0">
            <a:spAutoFit/>
          </a:bodyPr>
          <a:lstStyle/>
          <a:p>
            <a:pPr algn="l"/>
            <a:r>
              <a:rPr lang="en-GB" sz="2200" dirty="0"/>
              <a:t>Logistic regression, k-Nearest Neighbours (kNN), tree-based models and Boosting.</a:t>
            </a:r>
            <a:endParaRPr lang="en-CY" sz="2200" dirty="0"/>
          </a:p>
        </p:txBody>
      </p:sp>
      <p:sp>
        <p:nvSpPr>
          <p:cNvPr id="18" name="TextBox 17">
            <a:extLst>
              <a:ext uri="{FF2B5EF4-FFF2-40B4-BE49-F238E27FC236}">
                <a16:creationId xmlns:a16="http://schemas.microsoft.com/office/drawing/2014/main" id="{05814977-ED77-8845-B896-AA3FEE2F0833}"/>
              </a:ext>
            </a:extLst>
          </p:cNvPr>
          <p:cNvSpPr txBox="1"/>
          <p:nvPr/>
        </p:nvSpPr>
        <p:spPr>
          <a:xfrm>
            <a:off x="884008" y="4681098"/>
            <a:ext cx="5265123" cy="615553"/>
          </a:xfrm>
          <a:prstGeom prst="rect">
            <a:avLst/>
          </a:prstGeom>
          <a:noFill/>
        </p:spPr>
        <p:txBody>
          <a:bodyPr wrap="square" rtlCol="0">
            <a:spAutoFit/>
          </a:bodyPr>
          <a:lstStyle/>
          <a:p>
            <a:pPr algn="l"/>
            <a:r>
              <a:rPr lang="en-GB" sz="3400"/>
              <a:t>5.Evaluation</a:t>
            </a:r>
            <a:endParaRPr lang="en-CY" sz="3400"/>
          </a:p>
        </p:txBody>
      </p:sp>
      <p:sp>
        <p:nvSpPr>
          <p:cNvPr id="20" name="TextBox 19">
            <a:extLst>
              <a:ext uri="{FF2B5EF4-FFF2-40B4-BE49-F238E27FC236}">
                <a16:creationId xmlns:a16="http://schemas.microsoft.com/office/drawing/2014/main" id="{D7981906-7ED1-0AA7-E306-B3F388D4076F}"/>
              </a:ext>
            </a:extLst>
          </p:cNvPr>
          <p:cNvSpPr txBox="1"/>
          <p:nvPr/>
        </p:nvSpPr>
        <p:spPr>
          <a:xfrm>
            <a:off x="884007" y="5267816"/>
            <a:ext cx="5291689" cy="769441"/>
          </a:xfrm>
          <a:prstGeom prst="rect">
            <a:avLst/>
          </a:prstGeom>
          <a:noFill/>
        </p:spPr>
        <p:txBody>
          <a:bodyPr wrap="square" rtlCol="0">
            <a:spAutoFit/>
          </a:bodyPr>
          <a:lstStyle/>
          <a:p>
            <a:pPr algn="l"/>
            <a:r>
              <a:rPr lang="en-GB" sz="2200"/>
              <a:t>Use of precision, recall, and ROC-AUC as performance metrics.</a:t>
            </a:r>
            <a:endParaRPr lang="en-CY" sz="2200"/>
          </a:p>
        </p:txBody>
      </p:sp>
      <p:sp>
        <p:nvSpPr>
          <p:cNvPr id="21" name="TextBox 20">
            <a:extLst>
              <a:ext uri="{FF2B5EF4-FFF2-40B4-BE49-F238E27FC236}">
                <a16:creationId xmlns:a16="http://schemas.microsoft.com/office/drawing/2014/main" id="{72FD8FEB-01BB-431D-61FE-FB9636DCC175}"/>
              </a:ext>
            </a:extLst>
          </p:cNvPr>
          <p:cNvSpPr txBox="1"/>
          <p:nvPr/>
        </p:nvSpPr>
        <p:spPr>
          <a:xfrm>
            <a:off x="6673897" y="4648601"/>
            <a:ext cx="5309699" cy="615553"/>
          </a:xfrm>
          <a:prstGeom prst="rect">
            <a:avLst/>
          </a:prstGeom>
          <a:noFill/>
        </p:spPr>
        <p:txBody>
          <a:bodyPr wrap="square" rtlCol="0">
            <a:spAutoFit/>
          </a:bodyPr>
          <a:lstStyle/>
          <a:p>
            <a:pPr algn="l"/>
            <a:r>
              <a:rPr lang="en-GB" sz="3400" dirty="0"/>
              <a:t>6.Insights</a:t>
            </a:r>
            <a:endParaRPr lang="en-CY" sz="3400" dirty="0"/>
          </a:p>
        </p:txBody>
      </p:sp>
      <p:sp>
        <p:nvSpPr>
          <p:cNvPr id="22" name="TextBox 21">
            <a:extLst>
              <a:ext uri="{FF2B5EF4-FFF2-40B4-BE49-F238E27FC236}">
                <a16:creationId xmlns:a16="http://schemas.microsoft.com/office/drawing/2014/main" id="{63A7FF19-EA2D-197F-0965-4817A7D19169}"/>
              </a:ext>
            </a:extLst>
          </p:cNvPr>
          <p:cNvSpPr txBox="1"/>
          <p:nvPr/>
        </p:nvSpPr>
        <p:spPr>
          <a:xfrm>
            <a:off x="6650365" y="5289064"/>
            <a:ext cx="5309698" cy="769441"/>
          </a:xfrm>
          <a:prstGeom prst="rect">
            <a:avLst/>
          </a:prstGeom>
          <a:noFill/>
        </p:spPr>
        <p:txBody>
          <a:bodyPr wrap="square" rtlCol="0">
            <a:spAutoFit/>
          </a:bodyPr>
          <a:lstStyle/>
          <a:p>
            <a:pPr algn="l"/>
            <a:r>
              <a:rPr lang="en-GB" sz="2200"/>
              <a:t>Identifying major lifestyle factors and suggesting preventive measures.</a:t>
            </a:r>
            <a:endParaRPr lang="en-CY" sz="2200" b="1"/>
          </a:p>
        </p:txBody>
      </p:sp>
      <p:sp>
        <p:nvSpPr>
          <p:cNvPr id="25" name="TextBox 24">
            <a:extLst>
              <a:ext uri="{FF2B5EF4-FFF2-40B4-BE49-F238E27FC236}">
                <a16:creationId xmlns:a16="http://schemas.microsoft.com/office/drawing/2014/main" id="{475322B4-BD2A-40BB-D566-03054916437A}"/>
              </a:ext>
            </a:extLst>
          </p:cNvPr>
          <p:cNvSpPr txBox="1"/>
          <p:nvPr/>
        </p:nvSpPr>
        <p:spPr>
          <a:xfrm>
            <a:off x="11960063" y="6488668"/>
            <a:ext cx="1828800" cy="369332"/>
          </a:xfrm>
          <a:prstGeom prst="rect">
            <a:avLst/>
          </a:prstGeom>
          <a:noFill/>
        </p:spPr>
        <p:txBody>
          <a:bodyPr wrap="square" rtlCol="0">
            <a:spAutoFit/>
          </a:bodyPr>
          <a:lstStyle/>
          <a:p>
            <a:pPr algn="l"/>
            <a:r>
              <a:rPr lang="en-GB" dirty="0">
                <a:latin typeface="Avenir Book" panose="02000503020000020003" pitchFamily="2" charset="0"/>
              </a:rPr>
              <a:t>4</a:t>
            </a:r>
            <a:endParaRPr lang="en-CY" dirty="0">
              <a:latin typeface="Avenir Book" panose="02000503020000020003" pitchFamily="2" charset="0"/>
            </a:endParaRPr>
          </a:p>
        </p:txBody>
      </p:sp>
    </p:spTree>
    <p:extLst>
      <p:ext uri="{BB962C8B-B14F-4D97-AF65-F5344CB8AC3E}">
        <p14:creationId xmlns:p14="http://schemas.microsoft.com/office/powerpoint/2010/main" val="40565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alphaModFix amt="87184"/>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A975-C600-DBE7-7BC6-1E091DA31808}"/>
              </a:ext>
            </a:extLst>
          </p:cNvPr>
          <p:cNvSpPr>
            <a:spLocks noGrp="1"/>
          </p:cNvSpPr>
          <p:nvPr>
            <p:ph type="title"/>
          </p:nvPr>
        </p:nvSpPr>
        <p:spPr>
          <a:xfrm>
            <a:off x="814917" y="1842823"/>
            <a:ext cx="10562165" cy="2516188"/>
          </a:xfrm>
        </p:spPr>
        <p:txBody>
          <a:bodyPr>
            <a:normAutofit/>
          </a:bodyPr>
          <a:lstStyle/>
          <a:p>
            <a:r>
              <a:rPr lang="en-GB" sz="7200" b="1" dirty="0">
                <a:solidFill>
                  <a:schemeClr val="bg1"/>
                </a:solidFill>
                <a:latin typeface="Impact" panose="020B0806030902050204" pitchFamily="34" charset="0"/>
              </a:rPr>
              <a:t>Machine Learning</a:t>
            </a:r>
            <a:r>
              <a:rPr lang="en-GB" sz="7200" dirty="0">
                <a:solidFill>
                  <a:schemeClr val="bg1"/>
                </a:solidFill>
                <a:latin typeface="Impact" panose="020B0806030902050204" pitchFamily="34" charset="0"/>
              </a:rPr>
              <a:t> Models</a:t>
            </a:r>
            <a:endParaRPr lang="en-CY" sz="7200" dirty="0">
              <a:solidFill>
                <a:schemeClr val="bg1"/>
              </a:solidFill>
              <a:latin typeface="Impact" panose="020B0806030902050204" pitchFamily="34" charset="0"/>
            </a:endParaRPr>
          </a:p>
        </p:txBody>
      </p:sp>
      <p:sp>
        <p:nvSpPr>
          <p:cNvPr id="4" name="TextBox 3">
            <a:extLst>
              <a:ext uri="{FF2B5EF4-FFF2-40B4-BE49-F238E27FC236}">
                <a16:creationId xmlns:a16="http://schemas.microsoft.com/office/drawing/2014/main" id="{29BA33B6-D3B4-3081-12F3-3D98551BB50D}"/>
              </a:ext>
            </a:extLst>
          </p:cNvPr>
          <p:cNvSpPr txBox="1"/>
          <p:nvPr/>
        </p:nvSpPr>
        <p:spPr>
          <a:xfrm>
            <a:off x="11849100" y="6488668"/>
            <a:ext cx="1828800" cy="369332"/>
          </a:xfrm>
          <a:prstGeom prst="rect">
            <a:avLst/>
          </a:prstGeom>
          <a:noFill/>
        </p:spPr>
        <p:txBody>
          <a:bodyPr wrap="square" rtlCol="0">
            <a:spAutoFit/>
          </a:bodyPr>
          <a:lstStyle/>
          <a:p>
            <a:pPr algn="l"/>
            <a:r>
              <a:rPr lang="en-GB" dirty="0">
                <a:solidFill>
                  <a:schemeClr val="bg1"/>
                </a:solidFill>
                <a:latin typeface="Avenir Book" panose="02000503020000020003" pitchFamily="2" charset="0"/>
              </a:rPr>
              <a:t>5</a:t>
            </a:r>
            <a:endParaRPr lang="en-CY"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68208684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alphaModFix/>
          </a:blip>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0C9C-18CF-A9FF-43A5-03F0777A4882}"/>
              </a:ext>
            </a:extLst>
          </p:cNvPr>
          <p:cNvSpPr>
            <a:spLocks noGrp="1"/>
          </p:cNvSpPr>
          <p:nvPr>
            <p:ph type="title"/>
          </p:nvPr>
        </p:nvSpPr>
        <p:spPr/>
        <p:txBody>
          <a:bodyPr/>
          <a:lstStyle/>
          <a:p>
            <a:r>
              <a:rPr lang="en-GB" b="1" dirty="0">
                <a:latin typeface="Avenir Book" panose="02000503020000020003" pitchFamily="2" charset="0"/>
                <a:cs typeface="Aptos Serif" panose="02020604070405020304" pitchFamily="18" charset="0"/>
              </a:rPr>
              <a:t>Logistic Regression</a:t>
            </a:r>
            <a:endParaRPr lang="en-CY" b="1" dirty="0">
              <a:latin typeface="Avenir Book" panose="02000503020000020003" pitchFamily="2" charset="0"/>
              <a:cs typeface="Aptos Serif" panose="02020604070405020304" pitchFamily="18" charset="0"/>
            </a:endParaRPr>
          </a:p>
        </p:txBody>
      </p:sp>
      <p:pic>
        <p:nvPicPr>
          <p:cNvPr id="5" name="Picture 4">
            <a:extLst>
              <a:ext uri="{FF2B5EF4-FFF2-40B4-BE49-F238E27FC236}">
                <a16:creationId xmlns:a16="http://schemas.microsoft.com/office/drawing/2014/main" id="{966C570E-039D-01C7-C5C1-CBF44C1A9BD5}"/>
              </a:ext>
            </a:extLst>
          </p:cNvPr>
          <p:cNvPicPr>
            <a:picLocks noChangeAspect="1"/>
          </p:cNvPicPr>
          <p:nvPr/>
        </p:nvPicPr>
        <p:blipFill>
          <a:blip r:embed="rId3"/>
          <a:stretch>
            <a:fillRect/>
          </a:stretch>
        </p:blipFill>
        <p:spPr>
          <a:xfrm>
            <a:off x="7799369" y="1690688"/>
            <a:ext cx="4159798" cy="3284502"/>
          </a:xfrm>
          <a:prstGeom prst="rect">
            <a:avLst/>
          </a:prstGeom>
        </p:spPr>
      </p:pic>
      <p:pic>
        <p:nvPicPr>
          <p:cNvPr id="13" name="Content Placeholder 12">
            <a:extLst>
              <a:ext uri="{FF2B5EF4-FFF2-40B4-BE49-F238E27FC236}">
                <a16:creationId xmlns:a16="http://schemas.microsoft.com/office/drawing/2014/main" id="{5BEA2FDD-A73B-595C-2DF9-049BC19643DF}"/>
              </a:ext>
            </a:extLst>
          </p:cNvPr>
          <p:cNvPicPr>
            <a:picLocks noGrp="1" noChangeAspect="1"/>
          </p:cNvPicPr>
          <p:nvPr>
            <p:ph idx="1"/>
          </p:nvPr>
        </p:nvPicPr>
        <p:blipFill>
          <a:blip r:embed="rId4"/>
          <a:stretch>
            <a:fillRect/>
          </a:stretch>
        </p:blipFill>
        <p:spPr>
          <a:xfrm>
            <a:off x="7799370" y="5167312"/>
            <a:ext cx="3919852" cy="1184021"/>
          </a:xfrm>
          <a:prstGeom prst="rect">
            <a:avLst/>
          </a:prstGeom>
        </p:spPr>
      </p:pic>
      <p:sp>
        <p:nvSpPr>
          <p:cNvPr id="15" name="TextBox 14">
            <a:extLst>
              <a:ext uri="{FF2B5EF4-FFF2-40B4-BE49-F238E27FC236}">
                <a16:creationId xmlns:a16="http://schemas.microsoft.com/office/drawing/2014/main" id="{345767EB-E29E-533C-7CAE-5A4151B07EB8}"/>
              </a:ext>
            </a:extLst>
          </p:cNvPr>
          <p:cNvSpPr txBox="1"/>
          <p:nvPr/>
        </p:nvSpPr>
        <p:spPr>
          <a:xfrm>
            <a:off x="838200" y="1690688"/>
            <a:ext cx="6775635" cy="1754326"/>
          </a:xfrm>
          <a:prstGeom prst="rect">
            <a:avLst/>
          </a:prstGeom>
          <a:noFill/>
        </p:spPr>
        <p:txBody>
          <a:bodyPr wrap="square" rtlCol="0">
            <a:spAutoFit/>
          </a:bodyPr>
          <a:lstStyle/>
          <a:p>
            <a:pPr algn="l"/>
            <a:r>
              <a:rPr lang="en-GB" b="1" i="0" u="none" strike="noStrike" dirty="0">
                <a:effectLst/>
                <a:latin typeface="Avenir Book" panose="02000503020000020003" pitchFamily="2" charset="0"/>
                <a:cs typeface="Aptos Serif" panose="02020604070405020304" pitchFamily="18" charset="0"/>
              </a:rPr>
              <a:t>Logistic regression</a:t>
            </a:r>
            <a:r>
              <a:rPr lang="en-GB" i="0" u="none" strike="noStrike" dirty="0">
                <a:effectLst/>
                <a:latin typeface="Avenir Book" panose="02000503020000020003" pitchFamily="2" charset="0"/>
                <a:cs typeface="Aptos Serif" panose="02020604070405020304" pitchFamily="18" charset="0"/>
              </a:rPr>
              <a:t> is a statistical method used to predict the probability of a </a:t>
            </a:r>
            <a:r>
              <a:rPr lang="en-GB" i="0" u="none" strike="noStrike" dirty="0">
                <a:solidFill>
                  <a:schemeClr val="accent2">
                    <a:lumMod val="75000"/>
                  </a:schemeClr>
                </a:solidFill>
                <a:effectLst/>
                <a:latin typeface="Avenir Book" panose="02000503020000020003" pitchFamily="2" charset="0"/>
                <a:cs typeface="Aptos Serif" panose="02020604070405020304" pitchFamily="18" charset="0"/>
              </a:rPr>
              <a:t>binary outcome</a:t>
            </a:r>
            <a:r>
              <a:rPr lang="en-GB" i="0" u="none" strike="noStrike" dirty="0">
                <a:effectLst/>
                <a:latin typeface="Avenir Book" panose="02000503020000020003" pitchFamily="2" charset="0"/>
                <a:cs typeface="Aptos Serif" panose="02020604070405020304" pitchFamily="18" charset="0"/>
              </a:rPr>
              <a:t> (like yes/no, 0/1, or true/false) based on one or more input variables. It estimates the relationship between the inputs and the probability of a specific outcome using a special "S-shaped" curve called the </a:t>
            </a:r>
            <a:r>
              <a:rPr lang="en-GB" i="0" u="none" strike="noStrike" dirty="0">
                <a:solidFill>
                  <a:schemeClr val="tx2">
                    <a:lumMod val="50000"/>
                    <a:lumOff val="50000"/>
                  </a:schemeClr>
                </a:solidFill>
                <a:effectLst/>
                <a:latin typeface="Avenir Book" panose="02000503020000020003" pitchFamily="2" charset="0"/>
                <a:cs typeface="Aptos Serif" panose="02020604070405020304" pitchFamily="18" charset="0"/>
              </a:rPr>
              <a:t>sigmoid/logistic function</a:t>
            </a:r>
            <a:r>
              <a:rPr lang="en-GB" i="0" u="none" strike="noStrike" dirty="0">
                <a:effectLst/>
                <a:latin typeface="Avenir Book" panose="02000503020000020003" pitchFamily="2" charset="0"/>
                <a:cs typeface="Aptos Serif" panose="02020604070405020304" pitchFamily="18" charset="0"/>
              </a:rPr>
              <a:t>.</a:t>
            </a:r>
            <a:endParaRPr lang="en-CY" dirty="0">
              <a:latin typeface="Avenir Book" panose="02000503020000020003" pitchFamily="2" charset="0"/>
              <a:cs typeface="Aptos Serif" panose="02020604070405020304" pitchFamily="18" charset="0"/>
            </a:endParaRPr>
          </a:p>
        </p:txBody>
      </p:sp>
      <p:sp>
        <p:nvSpPr>
          <p:cNvPr id="18" name="TextBox 17">
            <a:extLst>
              <a:ext uri="{FF2B5EF4-FFF2-40B4-BE49-F238E27FC236}">
                <a16:creationId xmlns:a16="http://schemas.microsoft.com/office/drawing/2014/main" id="{134C7593-4226-5F83-B8AD-6081C3028F43}"/>
              </a:ext>
            </a:extLst>
          </p:cNvPr>
          <p:cNvSpPr txBox="1"/>
          <p:nvPr/>
        </p:nvSpPr>
        <p:spPr>
          <a:xfrm>
            <a:off x="736813" y="3519373"/>
            <a:ext cx="6650970" cy="2031325"/>
          </a:xfrm>
          <a:prstGeom prst="rect">
            <a:avLst/>
          </a:prstGeom>
          <a:noFill/>
        </p:spPr>
        <p:txBody>
          <a:bodyPr wrap="square" rtlCol="0">
            <a:spAutoFit/>
          </a:bodyPr>
          <a:lstStyle/>
          <a:p>
            <a:pPr marL="285750" indent="-285750">
              <a:buFont typeface="Courier New" panose="02070309020205020404" pitchFamily="49" charset="0"/>
              <a:buChar char="o"/>
            </a:pPr>
            <a:r>
              <a:rPr lang="en-GB" dirty="0">
                <a:latin typeface="Avenir Book" panose="02000503020000020003" pitchFamily="2" charset="0"/>
              </a:rPr>
              <a:t>Linear regression could be used to predict the probability </a:t>
            </a:r>
            <a:r>
              <a:rPr lang="en-CY" b="0" i="0" dirty="0">
                <a:solidFill>
                  <a:srgbClr val="C00000"/>
                </a:solidFill>
                <a:effectLst/>
                <a:latin typeface="Helvetica" pitchFamily="2" charset="0"/>
              </a:rPr>
              <a:t>𝑃(𝑦 = 1)</a:t>
            </a:r>
            <a:r>
              <a:rPr lang="en-GB" b="0" i="0" dirty="0">
                <a:effectLst/>
                <a:latin typeface="Helvetica" pitchFamily="2" charset="0"/>
              </a:rPr>
              <a:t> </a:t>
            </a:r>
            <a:r>
              <a:rPr lang="en-GB" b="0" i="0" dirty="0">
                <a:effectLst/>
                <a:latin typeface="Avenir Book" panose="02000503020000020003" pitchFamily="2" charset="0"/>
              </a:rPr>
              <a:t>directly from a set of predictors such as </a:t>
            </a:r>
            <a:r>
              <a:rPr lang="en-GB" b="0" i="0" dirty="0">
                <a:solidFill>
                  <a:schemeClr val="accent3">
                    <a:lumMod val="75000"/>
                  </a:schemeClr>
                </a:solidFill>
                <a:effectLst/>
                <a:latin typeface="Avenir Book" panose="02000503020000020003" pitchFamily="2" charset="0"/>
              </a:rPr>
              <a:t>sex, cholesterol levels</a:t>
            </a:r>
            <a:r>
              <a:rPr lang="en-GB" b="0" i="0" dirty="0">
                <a:solidFill>
                  <a:schemeClr val="accent3"/>
                </a:solidFill>
                <a:effectLst/>
                <a:latin typeface="Avenir Book" panose="02000503020000020003" pitchFamily="2" charset="0"/>
              </a:rPr>
              <a:t> </a:t>
            </a:r>
            <a:r>
              <a:rPr lang="en-GB" b="0" i="0" dirty="0">
                <a:effectLst/>
                <a:latin typeface="Avenir Book" panose="02000503020000020003" pitchFamily="2" charset="0"/>
              </a:rPr>
              <a:t>etc.</a:t>
            </a:r>
            <a:endParaRPr lang="en-CY" dirty="0">
              <a:effectLst/>
              <a:latin typeface="Helvetica" pitchFamily="2" charset="0"/>
            </a:endParaRPr>
          </a:p>
          <a:p>
            <a:pPr marL="285750" indent="-285750">
              <a:buFont typeface="Courier New" panose="02070309020205020404" pitchFamily="49" charset="0"/>
              <a:buChar char="o"/>
            </a:pPr>
            <a:r>
              <a:rPr lang="en-GB" dirty="0">
                <a:latin typeface="Avenir Book" panose="02000503020000020003" pitchFamily="2" charset="0"/>
              </a:rPr>
              <a:t> If </a:t>
            </a:r>
            <a:r>
              <a:rPr lang="en-CY" b="0" i="0" dirty="0">
                <a:solidFill>
                  <a:srgbClr val="C00000"/>
                </a:solidFill>
                <a:effectLst/>
                <a:latin typeface="Helvetica" pitchFamily="2" charset="0"/>
              </a:rPr>
              <a:t>𝑃(𝑦 = 1) ≥ 0.5</a:t>
            </a:r>
            <a:r>
              <a:rPr lang="en-GB" dirty="0">
                <a:latin typeface="Avenir Book" panose="02000503020000020003" pitchFamily="2" charset="0"/>
              </a:rPr>
              <a:t>, we could predict that the patient has heart disease and predict otherwise if </a:t>
            </a:r>
            <a:r>
              <a:rPr lang="en-CY" b="0" i="0" dirty="0">
                <a:solidFill>
                  <a:srgbClr val="C00000"/>
                </a:solidFill>
                <a:effectLst/>
                <a:latin typeface="Helvetica" pitchFamily="2" charset="0"/>
              </a:rPr>
              <a:t>𝑃(𝑦 = 1) &lt; 0.5</a:t>
            </a:r>
            <a:r>
              <a:rPr lang="en-GB" b="0" i="0" dirty="0">
                <a:effectLst/>
                <a:latin typeface="Avenir Book" panose="02000503020000020003" pitchFamily="2" charset="0"/>
              </a:rPr>
              <a:t>.</a:t>
            </a:r>
            <a:endParaRPr lang="en-CY" dirty="0">
              <a:effectLst/>
              <a:latin typeface="Helvetica" pitchFamily="2" charset="0"/>
            </a:endParaRPr>
          </a:p>
          <a:p>
            <a:pPr marL="285750" indent="-285750">
              <a:buFont typeface="Courier New" panose="02070309020205020404" pitchFamily="49" charset="0"/>
              <a:buChar char="o"/>
            </a:pPr>
            <a:endParaRPr lang="en-CY" dirty="0">
              <a:effectLst/>
              <a:latin typeface="Helvetica" pitchFamily="2" charset="0"/>
            </a:endParaRPr>
          </a:p>
          <a:p>
            <a:pPr marL="285750" indent="-285750" algn="l">
              <a:buFont typeface="Courier New" panose="02070309020205020404" pitchFamily="49" charset="0"/>
              <a:buChar char="o"/>
            </a:pPr>
            <a:endParaRPr lang="en-CY" dirty="0">
              <a:latin typeface="Avenir Book" panose="02000503020000020003" pitchFamily="2" charset="0"/>
            </a:endParaRPr>
          </a:p>
        </p:txBody>
      </p:sp>
      <p:pic>
        <p:nvPicPr>
          <p:cNvPr id="36" name="Picture 35">
            <a:extLst>
              <a:ext uri="{FF2B5EF4-FFF2-40B4-BE49-F238E27FC236}">
                <a16:creationId xmlns:a16="http://schemas.microsoft.com/office/drawing/2014/main" id="{EC61D507-E068-8019-CD22-CE8422670C11}"/>
              </a:ext>
            </a:extLst>
          </p:cNvPr>
          <p:cNvPicPr>
            <a:picLocks noChangeAspect="1"/>
          </p:cNvPicPr>
          <p:nvPr/>
        </p:nvPicPr>
        <p:blipFill>
          <a:blip r:embed="rId5"/>
          <a:stretch>
            <a:fillRect/>
          </a:stretch>
        </p:blipFill>
        <p:spPr>
          <a:xfrm>
            <a:off x="838200" y="5060146"/>
            <a:ext cx="6545226" cy="1613188"/>
          </a:xfrm>
          <a:prstGeom prst="rect">
            <a:avLst/>
          </a:prstGeom>
        </p:spPr>
      </p:pic>
      <p:sp>
        <p:nvSpPr>
          <p:cNvPr id="4" name="TextBox 3">
            <a:extLst>
              <a:ext uri="{FF2B5EF4-FFF2-40B4-BE49-F238E27FC236}">
                <a16:creationId xmlns:a16="http://schemas.microsoft.com/office/drawing/2014/main" id="{EB35B33B-E342-7D15-D33A-6F5E7932472B}"/>
              </a:ext>
            </a:extLst>
          </p:cNvPr>
          <p:cNvSpPr txBox="1"/>
          <p:nvPr/>
        </p:nvSpPr>
        <p:spPr>
          <a:xfrm>
            <a:off x="11959167" y="6488668"/>
            <a:ext cx="1828800" cy="369332"/>
          </a:xfrm>
          <a:prstGeom prst="rect">
            <a:avLst/>
          </a:prstGeom>
          <a:noFill/>
        </p:spPr>
        <p:txBody>
          <a:bodyPr wrap="square" rtlCol="0">
            <a:spAutoFit/>
          </a:bodyPr>
          <a:lstStyle/>
          <a:p>
            <a:pPr algn="l"/>
            <a:r>
              <a:rPr lang="en-GB" dirty="0">
                <a:latin typeface="Avenir Book" panose="02000503020000020003" pitchFamily="2" charset="0"/>
              </a:rPr>
              <a:t>6</a:t>
            </a:r>
            <a:endParaRPr lang="en-CY" dirty="0">
              <a:latin typeface="Avenir Book" panose="02000503020000020003" pitchFamily="2" charset="0"/>
            </a:endParaRPr>
          </a:p>
        </p:txBody>
      </p:sp>
    </p:spTree>
    <p:extLst>
      <p:ext uri="{BB962C8B-B14F-4D97-AF65-F5344CB8AC3E}">
        <p14:creationId xmlns:p14="http://schemas.microsoft.com/office/powerpoint/2010/main" val="373459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ppt_y</p:attrName>
                                        </p:attrNameLst>
                                      </p:cBhvr>
                                      <p:tavLst>
                                        <p:tav tm="0">
                                          <p:val>
                                            <p:strVal val="#ppt_y+#ppt_h*1.125000"/>
                                          </p:val>
                                        </p:tav>
                                        <p:tav tm="100000">
                                          <p:val>
                                            <p:strVal val="#ppt_y"/>
                                          </p:val>
                                        </p:tav>
                                      </p:tavLst>
                                    </p:anim>
                                    <p:animEffect transition="in" filter="wipe(up)">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9DCD-4B59-B491-40B6-63A85F8AA1E3}"/>
              </a:ext>
            </a:extLst>
          </p:cNvPr>
          <p:cNvSpPr>
            <a:spLocks noGrp="1"/>
          </p:cNvSpPr>
          <p:nvPr>
            <p:ph type="title"/>
          </p:nvPr>
        </p:nvSpPr>
        <p:spPr>
          <a:xfrm>
            <a:off x="614677" y="603504"/>
            <a:ext cx="10872216" cy="1527048"/>
          </a:xfrm>
        </p:spPr>
        <p:txBody>
          <a:bodyPr anchor="b">
            <a:normAutofit/>
          </a:bodyPr>
          <a:lstStyle/>
          <a:p>
            <a:r>
              <a:rPr lang="en-GB" b="1" dirty="0">
                <a:latin typeface="Avenir Book" panose="02000503020000020003" pitchFamily="2" charset="0"/>
              </a:rPr>
              <a:t>K-Nearest </a:t>
            </a:r>
            <a:r>
              <a:rPr lang="en-GB" b="1" dirty="0" err="1">
                <a:latin typeface="Avenir Book" panose="02000503020000020003" pitchFamily="2" charset="0"/>
              </a:rPr>
              <a:t>Neighbors</a:t>
            </a:r>
            <a:r>
              <a:rPr lang="en-GB" b="1" dirty="0">
                <a:latin typeface="Avenir Book" panose="02000503020000020003" pitchFamily="2" charset="0"/>
              </a:rPr>
              <a:t> (classification)</a:t>
            </a:r>
            <a:endParaRPr lang="en-CY" b="1" dirty="0">
              <a:latin typeface="Avenir Book" panose="02000503020000020003" pitchFamily="2" charset="0"/>
            </a:endParaRPr>
          </a:p>
        </p:txBody>
      </p:sp>
      <p:pic>
        <p:nvPicPr>
          <p:cNvPr id="6" name="Picture 5">
            <a:extLst>
              <a:ext uri="{FF2B5EF4-FFF2-40B4-BE49-F238E27FC236}">
                <a16:creationId xmlns:a16="http://schemas.microsoft.com/office/drawing/2014/main" id="{5BF64E57-9644-737A-E1EC-C05C3BC0745F}"/>
              </a:ext>
            </a:extLst>
          </p:cNvPr>
          <p:cNvPicPr>
            <a:picLocks noChangeAspect="1"/>
          </p:cNvPicPr>
          <p:nvPr/>
        </p:nvPicPr>
        <p:blipFill>
          <a:blip r:embed="rId3"/>
          <a:stretch>
            <a:fillRect/>
          </a:stretch>
        </p:blipFill>
        <p:spPr>
          <a:xfrm>
            <a:off x="614678" y="2441274"/>
            <a:ext cx="5173647" cy="3776067"/>
          </a:xfrm>
          <a:prstGeom prst="rect">
            <a:avLst/>
          </a:prstGeom>
        </p:spPr>
      </p:pic>
      <p:sp>
        <p:nvSpPr>
          <p:cNvPr id="3" name="Content Placeholder 2">
            <a:extLst>
              <a:ext uri="{FF2B5EF4-FFF2-40B4-BE49-F238E27FC236}">
                <a16:creationId xmlns:a16="http://schemas.microsoft.com/office/drawing/2014/main" id="{E4E86CA4-6FB9-67B1-002D-0039C5EDA684}"/>
              </a:ext>
            </a:extLst>
          </p:cNvPr>
          <p:cNvSpPr>
            <a:spLocks noGrp="1"/>
          </p:cNvSpPr>
          <p:nvPr>
            <p:ph idx="1"/>
          </p:nvPr>
        </p:nvSpPr>
        <p:spPr>
          <a:xfrm>
            <a:off x="6096000" y="2483148"/>
            <a:ext cx="5905500" cy="4575935"/>
          </a:xfrm>
        </p:spPr>
        <p:txBody>
          <a:bodyPr anchor="t">
            <a:noAutofit/>
          </a:bodyPr>
          <a:lstStyle/>
          <a:p>
            <a:pPr marL="0" indent="0">
              <a:buNone/>
            </a:pPr>
            <a:r>
              <a:rPr lang="en-GB" sz="1700" b="1" i="0" u="none" strike="noStrike" dirty="0">
                <a:effectLst/>
                <a:latin typeface="Avenir Book" panose="02000503020000020003" pitchFamily="2" charset="0"/>
              </a:rPr>
              <a:t>KNN for classification</a:t>
            </a:r>
            <a:r>
              <a:rPr lang="en-GB" sz="1700" i="0" u="none" strike="noStrike" dirty="0">
                <a:effectLst/>
                <a:latin typeface="Avenir Book" panose="02000503020000020003" pitchFamily="2" charset="0"/>
              </a:rPr>
              <a:t> is a simple algorithm that predicts the class of a data point </a:t>
            </a:r>
            <a:r>
              <a:rPr lang="en-GB" sz="1700" i="0" u="none" strike="noStrike" dirty="0">
                <a:solidFill>
                  <a:schemeClr val="accent2"/>
                </a:solidFill>
                <a:effectLst/>
                <a:latin typeface="Avenir Book" panose="02000503020000020003" pitchFamily="2" charset="0"/>
              </a:rPr>
              <a:t>by looking at the 'k' closest labeled points in the dataset</a:t>
            </a:r>
            <a:r>
              <a:rPr lang="en-GB" sz="1700" i="0" u="none" strike="noStrike" dirty="0">
                <a:effectLst/>
                <a:latin typeface="Avenir Book" panose="02000503020000020003" pitchFamily="2" charset="0"/>
              </a:rPr>
              <a:t>. It assigns the most common class among those </a:t>
            </a:r>
            <a:r>
              <a:rPr lang="en-GB" sz="1700" i="0" u="none" strike="noStrike" dirty="0" err="1">
                <a:effectLst/>
                <a:latin typeface="Avenir Book" panose="02000503020000020003" pitchFamily="2" charset="0"/>
              </a:rPr>
              <a:t>neighbors</a:t>
            </a:r>
            <a:r>
              <a:rPr lang="en-GB" sz="1700" i="0" u="none" strike="noStrike" dirty="0">
                <a:effectLst/>
                <a:latin typeface="Avenir Book" panose="02000503020000020003" pitchFamily="2" charset="0"/>
              </a:rPr>
              <a:t>.</a:t>
            </a:r>
          </a:p>
          <a:p>
            <a:pPr marL="0" indent="0">
              <a:buNone/>
            </a:pPr>
            <a:r>
              <a:rPr lang="en-GB" sz="1700" dirty="0">
                <a:latin typeface="Avenir Book" panose="02000503020000020003" pitchFamily="2" charset="0"/>
              </a:rPr>
              <a:t>Why we used this:</a:t>
            </a:r>
            <a:endParaRPr lang="en-GB" sz="1700" i="0" u="none" strike="noStrike" dirty="0">
              <a:effectLst/>
              <a:latin typeface="Avenir Book" panose="02000503020000020003" pitchFamily="2" charset="0"/>
            </a:endParaRPr>
          </a:p>
          <a:p>
            <a:r>
              <a:rPr lang="en-GB" sz="1700" i="0" u="none" strike="noStrike" dirty="0">
                <a:effectLst/>
                <a:latin typeface="Avenir Book" panose="02000503020000020003" pitchFamily="2" charset="0"/>
              </a:rPr>
              <a:t>KNN predicts whether a person has heart disease by comparing their health data (like age, cholesterol, and blood pressure) to others in the dataset.</a:t>
            </a:r>
          </a:p>
          <a:p>
            <a:pPr marL="0" indent="0">
              <a:buNone/>
            </a:pPr>
            <a:r>
              <a:rPr lang="en-GB" sz="1700" i="0" u="none" strike="noStrike" dirty="0">
                <a:effectLst/>
                <a:latin typeface="Avenir Book" panose="02000503020000020003" pitchFamily="2" charset="0"/>
              </a:rPr>
              <a:t>Suppose k = 3, and a new patient’s data is similar to:</a:t>
            </a:r>
          </a:p>
          <a:p>
            <a:r>
              <a:rPr lang="en-GB" sz="1700" i="0" u="none" strike="noStrike" dirty="0">
                <a:effectLst/>
                <a:latin typeface="Avenir Book" panose="02000503020000020003" pitchFamily="2" charset="0"/>
              </a:rPr>
              <a:t>2 people with heart disease</a:t>
            </a:r>
          </a:p>
          <a:p>
            <a:r>
              <a:rPr lang="en-GB" sz="1700" i="0" u="none" strike="noStrike" dirty="0">
                <a:effectLst/>
                <a:latin typeface="Avenir Book" panose="02000503020000020003" pitchFamily="2" charset="0"/>
              </a:rPr>
              <a:t>1 person without heart disease</a:t>
            </a:r>
          </a:p>
          <a:p>
            <a:pPr marL="0" indent="0">
              <a:buNone/>
            </a:pPr>
            <a:r>
              <a:rPr lang="en-GB" sz="1700" dirty="0">
                <a:latin typeface="Avenir Book" panose="02000503020000020003" pitchFamily="2" charset="0"/>
              </a:rPr>
              <a:t> </a:t>
            </a:r>
            <a:r>
              <a:rPr lang="en-GB" sz="1700" i="0" u="none" strike="noStrike" dirty="0">
                <a:effectLst/>
                <a:latin typeface="Avenir Book" panose="02000503020000020003" pitchFamily="2" charset="0"/>
              </a:rPr>
              <a:t>KNN will classify this new patient as having heart disease, since the majority of the 3 nearest </a:t>
            </a:r>
            <a:r>
              <a:rPr lang="en-GB" sz="1700" i="0" u="none" strike="noStrike" dirty="0" err="1">
                <a:effectLst/>
                <a:latin typeface="Avenir Book" panose="02000503020000020003" pitchFamily="2" charset="0"/>
              </a:rPr>
              <a:t>neighbors</a:t>
            </a:r>
            <a:r>
              <a:rPr lang="en-GB" sz="1700" i="0" u="none" strike="noStrike" dirty="0">
                <a:effectLst/>
                <a:latin typeface="Avenir Book" panose="02000503020000020003" pitchFamily="2" charset="0"/>
              </a:rPr>
              <a:t> do.</a:t>
            </a:r>
          </a:p>
          <a:p>
            <a:endParaRPr lang="en-CY" sz="1700" dirty="0">
              <a:latin typeface="Avenir Book" panose="02000503020000020003" pitchFamily="2" charset="0"/>
            </a:endParaRPr>
          </a:p>
        </p:txBody>
      </p:sp>
      <p:sp>
        <p:nvSpPr>
          <p:cNvPr id="4" name="TextBox 3">
            <a:extLst>
              <a:ext uri="{FF2B5EF4-FFF2-40B4-BE49-F238E27FC236}">
                <a16:creationId xmlns:a16="http://schemas.microsoft.com/office/drawing/2014/main" id="{5B3DFEF5-DC89-88B2-C60E-5356D04E95A2}"/>
              </a:ext>
            </a:extLst>
          </p:cNvPr>
          <p:cNvSpPr txBox="1"/>
          <p:nvPr/>
        </p:nvSpPr>
        <p:spPr>
          <a:xfrm>
            <a:off x="11585275" y="6497279"/>
            <a:ext cx="1828800" cy="1828800"/>
          </a:xfrm>
          <a:prstGeom prst="rect">
            <a:avLst/>
          </a:prstGeom>
          <a:noFill/>
        </p:spPr>
        <p:txBody>
          <a:bodyPr wrap="square" rtlCol="0">
            <a:spAutoFit/>
          </a:bodyPr>
          <a:lstStyle/>
          <a:p>
            <a:pPr algn="l"/>
            <a:endParaRPr lang="en-CY" dirty="0"/>
          </a:p>
        </p:txBody>
      </p:sp>
      <p:sp>
        <p:nvSpPr>
          <p:cNvPr id="7" name="TextBox 6">
            <a:extLst>
              <a:ext uri="{FF2B5EF4-FFF2-40B4-BE49-F238E27FC236}">
                <a16:creationId xmlns:a16="http://schemas.microsoft.com/office/drawing/2014/main" id="{E56D0259-E013-08D4-D44D-B0E92D2060CB}"/>
              </a:ext>
            </a:extLst>
          </p:cNvPr>
          <p:cNvSpPr txBox="1"/>
          <p:nvPr/>
        </p:nvSpPr>
        <p:spPr>
          <a:xfrm>
            <a:off x="11891432" y="6497279"/>
            <a:ext cx="1828800" cy="369332"/>
          </a:xfrm>
          <a:prstGeom prst="rect">
            <a:avLst/>
          </a:prstGeom>
          <a:noFill/>
        </p:spPr>
        <p:txBody>
          <a:bodyPr wrap="square" rtlCol="0">
            <a:spAutoFit/>
          </a:bodyPr>
          <a:lstStyle/>
          <a:p>
            <a:pPr algn="l"/>
            <a:r>
              <a:rPr lang="en-GB" dirty="0">
                <a:latin typeface="Avenir Book" panose="02000503020000020003" pitchFamily="2" charset="0"/>
              </a:rPr>
              <a:t>7</a:t>
            </a:r>
            <a:endParaRPr lang="en-CY" dirty="0">
              <a:latin typeface="Avenir Book" panose="02000503020000020003" pitchFamily="2" charset="0"/>
            </a:endParaRPr>
          </a:p>
        </p:txBody>
      </p:sp>
    </p:spTree>
    <p:extLst>
      <p:ext uri="{BB962C8B-B14F-4D97-AF65-F5344CB8AC3E}">
        <p14:creationId xmlns:p14="http://schemas.microsoft.com/office/powerpoint/2010/main" val="2031026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alphaModFix/>
          </a:blip>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8F85-AE0C-8F8F-E7EC-67B63F08B787}"/>
              </a:ext>
            </a:extLst>
          </p:cNvPr>
          <p:cNvSpPr>
            <a:spLocks noGrp="1"/>
          </p:cNvSpPr>
          <p:nvPr>
            <p:ph type="title"/>
          </p:nvPr>
        </p:nvSpPr>
        <p:spPr/>
        <p:txBody>
          <a:bodyPr/>
          <a:lstStyle/>
          <a:p>
            <a:r>
              <a:rPr lang="en-GB" b="1" dirty="0">
                <a:latin typeface="Avenir Book" panose="02000503020000020003" pitchFamily="2" charset="0"/>
              </a:rPr>
              <a:t>Decision Tree Classifier</a:t>
            </a:r>
            <a:endParaRPr lang="en-CY" b="1" dirty="0">
              <a:latin typeface="Avenir Book" panose="02000503020000020003" pitchFamily="2" charset="0"/>
            </a:endParaRPr>
          </a:p>
        </p:txBody>
      </p:sp>
      <p:sp>
        <p:nvSpPr>
          <p:cNvPr id="3" name="Content Placeholder 2">
            <a:extLst>
              <a:ext uri="{FF2B5EF4-FFF2-40B4-BE49-F238E27FC236}">
                <a16:creationId xmlns:a16="http://schemas.microsoft.com/office/drawing/2014/main" id="{E82577D7-CB41-F93A-75C3-C156F7D16FDD}"/>
              </a:ext>
            </a:extLst>
          </p:cNvPr>
          <p:cNvSpPr>
            <a:spLocks noGrp="1"/>
          </p:cNvSpPr>
          <p:nvPr>
            <p:ph idx="1"/>
          </p:nvPr>
        </p:nvSpPr>
        <p:spPr>
          <a:xfrm>
            <a:off x="838200" y="1825625"/>
            <a:ext cx="5903383" cy="4351338"/>
          </a:xfrm>
        </p:spPr>
        <p:txBody>
          <a:bodyPr>
            <a:noAutofit/>
          </a:bodyPr>
          <a:lstStyle/>
          <a:p>
            <a:pPr marL="0" indent="0">
              <a:buNone/>
            </a:pPr>
            <a:r>
              <a:rPr lang="en-GB" sz="1900" i="0" u="none" strike="noStrike" dirty="0">
                <a:solidFill>
                  <a:srgbClr val="000000"/>
                </a:solidFill>
                <a:effectLst/>
                <a:latin typeface="Avenir Book" panose="02000503020000020003" pitchFamily="2" charset="0"/>
              </a:rPr>
              <a:t>A </a:t>
            </a:r>
            <a:r>
              <a:rPr lang="en-GB" sz="1900" b="1" i="0" u="none" strike="noStrike" dirty="0">
                <a:solidFill>
                  <a:srgbClr val="000000"/>
                </a:solidFill>
                <a:effectLst/>
                <a:latin typeface="Avenir Book" panose="02000503020000020003" pitchFamily="2" charset="0"/>
              </a:rPr>
              <a:t>decision tree</a:t>
            </a:r>
            <a:r>
              <a:rPr lang="en-GB" sz="1900" i="0" u="none" strike="noStrike" dirty="0">
                <a:solidFill>
                  <a:srgbClr val="000000"/>
                </a:solidFill>
                <a:effectLst/>
                <a:latin typeface="Avenir Book" panose="02000503020000020003" pitchFamily="2" charset="0"/>
              </a:rPr>
              <a:t> classifier predicts class labels by splitting data based on features, creating a tree structure. These splits form </a:t>
            </a:r>
            <a:r>
              <a:rPr lang="en-GB" sz="1900" i="0" u="none" strike="noStrike" dirty="0">
                <a:solidFill>
                  <a:srgbClr val="FF0000"/>
                </a:solidFill>
                <a:effectLst/>
                <a:latin typeface="Avenir Book" panose="02000503020000020003" pitchFamily="2" charset="0"/>
              </a:rPr>
              <a:t>decision boundaries</a:t>
            </a:r>
            <a:r>
              <a:rPr lang="en-GB" sz="1900" i="0" u="none" strike="noStrike" dirty="0">
                <a:solidFill>
                  <a:srgbClr val="000000"/>
                </a:solidFill>
                <a:effectLst/>
                <a:latin typeface="Avenir Book" panose="02000503020000020003" pitchFamily="2" charset="0"/>
              </a:rPr>
              <a:t> that separate classes for classification.</a:t>
            </a:r>
          </a:p>
          <a:p>
            <a:pPr marL="0" indent="0">
              <a:buNone/>
            </a:pPr>
            <a:endParaRPr lang="en-GB" sz="1900" dirty="0">
              <a:solidFill>
                <a:srgbClr val="000000"/>
              </a:solidFill>
              <a:latin typeface="Avenir Book" panose="02000503020000020003" pitchFamily="2" charset="0"/>
            </a:endParaRPr>
          </a:p>
          <a:p>
            <a:pPr marL="0" indent="0">
              <a:buNone/>
            </a:pPr>
            <a:r>
              <a:rPr lang="en-GB" sz="1900" i="0" u="none" strike="noStrike" dirty="0">
                <a:solidFill>
                  <a:srgbClr val="000000"/>
                </a:solidFill>
                <a:effectLst/>
                <a:latin typeface="Avenir Book" panose="02000503020000020003" pitchFamily="2" charset="0"/>
              </a:rPr>
              <a:t>Why we used it:</a:t>
            </a:r>
          </a:p>
          <a:p>
            <a:pPr marL="457200" indent="-457200">
              <a:buFont typeface="+mj-lt"/>
              <a:buAutoNum type="arabicPeriod"/>
            </a:pPr>
            <a:r>
              <a:rPr lang="en-GB" sz="1900" i="0" u="none" strike="noStrike" dirty="0">
                <a:solidFill>
                  <a:srgbClr val="000000"/>
                </a:solidFill>
                <a:effectLst/>
                <a:latin typeface="Avenir Book" panose="02000503020000020003" pitchFamily="2" charset="0"/>
              </a:rPr>
              <a:t>Handles different data types: It works well with both numerical data (e.g., age, cholesterol) and categorical data (e.g., family history).</a:t>
            </a:r>
            <a:endParaRPr lang="en-GB" sz="1900" dirty="0">
              <a:solidFill>
                <a:srgbClr val="000000"/>
              </a:solidFill>
              <a:latin typeface="Avenir Book" panose="02000503020000020003" pitchFamily="2" charset="0"/>
            </a:endParaRPr>
          </a:p>
          <a:p>
            <a:pPr marL="457200" indent="-457200">
              <a:buFont typeface="+mj-lt"/>
              <a:buAutoNum type="arabicPeriod"/>
            </a:pPr>
            <a:r>
              <a:rPr lang="en-GB" sz="1900" i="0" u="none" strike="noStrike" dirty="0">
                <a:solidFill>
                  <a:srgbClr val="000000"/>
                </a:solidFill>
                <a:effectLst/>
                <a:latin typeface="Avenir Book" panose="02000503020000020003" pitchFamily="2" charset="0"/>
              </a:rPr>
              <a:t>Provides clear risk categories: By splitting data into groups, it helps identify patients at high or low risk clearly.</a:t>
            </a:r>
          </a:p>
          <a:p>
            <a:pPr marL="457200" indent="-457200">
              <a:buFont typeface="+mj-lt"/>
              <a:buAutoNum type="arabicPeriod"/>
            </a:pPr>
            <a:r>
              <a:rPr lang="en-GB" sz="1900" i="0" u="none" strike="noStrike" dirty="0">
                <a:solidFill>
                  <a:srgbClr val="000000"/>
                </a:solidFill>
                <a:effectLst/>
                <a:latin typeface="Avenir Book" panose="02000503020000020003" pitchFamily="2" charset="0"/>
              </a:rPr>
              <a:t>No need for much data preprocessing: Decision trees don’t require scaling or </a:t>
            </a:r>
            <a:r>
              <a:rPr lang="en-GB" sz="1900" i="0" u="none" strike="noStrike" dirty="0" err="1">
                <a:solidFill>
                  <a:srgbClr val="000000"/>
                </a:solidFill>
                <a:effectLst/>
                <a:latin typeface="Avenir Book" panose="02000503020000020003" pitchFamily="2" charset="0"/>
              </a:rPr>
              <a:t>normalization</a:t>
            </a:r>
            <a:r>
              <a:rPr lang="en-GB" sz="1900" i="0" u="none" strike="noStrike" dirty="0">
                <a:solidFill>
                  <a:srgbClr val="000000"/>
                </a:solidFill>
                <a:effectLst/>
                <a:latin typeface="Avenir Book" panose="02000503020000020003" pitchFamily="2" charset="0"/>
              </a:rPr>
              <a:t>.</a:t>
            </a:r>
          </a:p>
          <a:p>
            <a:pPr marL="0" indent="0">
              <a:buNone/>
            </a:pPr>
            <a:endParaRPr lang="en-CY" sz="1900" dirty="0">
              <a:latin typeface="Avenir Book" panose="02000503020000020003" pitchFamily="2" charset="0"/>
            </a:endParaRPr>
          </a:p>
        </p:txBody>
      </p:sp>
      <p:pic>
        <p:nvPicPr>
          <p:cNvPr id="6" name="Picture 5">
            <a:extLst>
              <a:ext uri="{FF2B5EF4-FFF2-40B4-BE49-F238E27FC236}">
                <a16:creationId xmlns:a16="http://schemas.microsoft.com/office/drawing/2014/main" id="{A07E2144-5220-9D72-EAE0-A084B479858A}"/>
              </a:ext>
            </a:extLst>
          </p:cNvPr>
          <p:cNvPicPr>
            <a:picLocks noChangeAspect="1"/>
          </p:cNvPicPr>
          <p:nvPr/>
        </p:nvPicPr>
        <p:blipFill>
          <a:blip r:embed="rId3"/>
          <a:stretch>
            <a:fillRect/>
          </a:stretch>
        </p:blipFill>
        <p:spPr>
          <a:xfrm>
            <a:off x="6741583" y="2081148"/>
            <a:ext cx="5334000" cy="4351338"/>
          </a:xfrm>
          <a:prstGeom prst="rect">
            <a:avLst/>
          </a:prstGeom>
        </p:spPr>
      </p:pic>
      <p:sp>
        <p:nvSpPr>
          <p:cNvPr id="7" name="TextBox 6">
            <a:extLst>
              <a:ext uri="{FF2B5EF4-FFF2-40B4-BE49-F238E27FC236}">
                <a16:creationId xmlns:a16="http://schemas.microsoft.com/office/drawing/2014/main" id="{45CACB02-E2D5-1911-CD0D-A315D5A191B5}"/>
              </a:ext>
            </a:extLst>
          </p:cNvPr>
          <p:cNvSpPr txBox="1"/>
          <p:nvPr/>
        </p:nvSpPr>
        <p:spPr>
          <a:xfrm>
            <a:off x="8128000" y="1635654"/>
            <a:ext cx="3947583" cy="379942"/>
          </a:xfrm>
          <a:prstGeom prst="rect">
            <a:avLst/>
          </a:prstGeom>
          <a:noFill/>
        </p:spPr>
        <p:txBody>
          <a:bodyPr wrap="square" rtlCol="0">
            <a:spAutoFit/>
          </a:bodyPr>
          <a:lstStyle/>
          <a:p>
            <a:pPr algn="l"/>
            <a:r>
              <a:rPr lang="en-GB" b="1" dirty="0">
                <a:latin typeface="Avenir Book" panose="02000503020000020003" pitchFamily="2" charset="0"/>
              </a:rPr>
              <a:t>Our Decision Tree</a:t>
            </a:r>
            <a:endParaRPr lang="en-CY" b="1" dirty="0">
              <a:latin typeface="Avenir Book" panose="02000503020000020003" pitchFamily="2" charset="0"/>
            </a:endParaRPr>
          </a:p>
        </p:txBody>
      </p:sp>
      <p:sp>
        <p:nvSpPr>
          <p:cNvPr id="5" name="TextBox 4">
            <a:extLst>
              <a:ext uri="{FF2B5EF4-FFF2-40B4-BE49-F238E27FC236}">
                <a16:creationId xmlns:a16="http://schemas.microsoft.com/office/drawing/2014/main" id="{9F52BB5B-478D-83D7-8BCF-F8A2F83CBB31}"/>
              </a:ext>
            </a:extLst>
          </p:cNvPr>
          <p:cNvSpPr txBox="1"/>
          <p:nvPr/>
        </p:nvSpPr>
        <p:spPr>
          <a:xfrm>
            <a:off x="11940115" y="6488668"/>
            <a:ext cx="1828800" cy="369332"/>
          </a:xfrm>
          <a:prstGeom prst="rect">
            <a:avLst/>
          </a:prstGeom>
          <a:noFill/>
        </p:spPr>
        <p:txBody>
          <a:bodyPr wrap="square" rtlCol="0">
            <a:spAutoFit/>
          </a:bodyPr>
          <a:lstStyle/>
          <a:p>
            <a:pPr algn="l"/>
            <a:r>
              <a:rPr lang="en-GB" dirty="0">
                <a:latin typeface="Avenir Book" panose="02000503020000020003" pitchFamily="2" charset="0"/>
              </a:rPr>
              <a:t>8</a:t>
            </a:r>
            <a:endParaRPr lang="en-CY" dirty="0">
              <a:latin typeface="Avenir Book" panose="02000503020000020003" pitchFamily="2" charset="0"/>
            </a:endParaRPr>
          </a:p>
        </p:txBody>
      </p:sp>
    </p:spTree>
    <p:extLst>
      <p:ext uri="{BB962C8B-B14F-4D97-AF65-F5344CB8AC3E}">
        <p14:creationId xmlns:p14="http://schemas.microsoft.com/office/powerpoint/2010/main" val="97971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EED77-93C5-DC7B-E446-8DE50AF4C3DD}"/>
              </a:ext>
            </a:extLst>
          </p:cNvPr>
          <p:cNvSpPr>
            <a:spLocks noGrp="1"/>
          </p:cNvSpPr>
          <p:nvPr>
            <p:ph type="title"/>
          </p:nvPr>
        </p:nvSpPr>
        <p:spPr>
          <a:xfrm>
            <a:off x="612648" y="1114923"/>
            <a:ext cx="4621553" cy="1360728"/>
          </a:xfrm>
        </p:spPr>
        <p:txBody>
          <a:bodyPr anchor="b">
            <a:normAutofit/>
          </a:bodyPr>
          <a:lstStyle/>
          <a:p>
            <a:r>
              <a:rPr lang="en-GB" b="1" dirty="0">
                <a:latin typeface="Avenir Book" panose="02000503020000020003" pitchFamily="2" charset="0"/>
              </a:rPr>
              <a:t>Bagging</a:t>
            </a:r>
            <a:endParaRPr lang="en-CY" b="1" dirty="0">
              <a:latin typeface="Avenir Book" panose="02000503020000020003" pitchFamily="2" charset="0"/>
            </a:endParaRPr>
          </a:p>
        </p:txBody>
      </p:sp>
      <p:sp>
        <p:nvSpPr>
          <p:cNvPr id="3" name="Content Placeholder 2">
            <a:extLst>
              <a:ext uri="{FF2B5EF4-FFF2-40B4-BE49-F238E27FC236}">
                <a16:creationId xmlns:a16="http://schemas.microsoft.com/office/drawing/2014/main" id="{F492374F-498F-E493-AF7A-2E26D265D9CB}"/>
              </a:ext>
            </a:extLst>
          </p:cNvPr>
          <p:cNvSpPr>
            <a:spLocks noGrp="1"/>
          </p:cNvSpPr>
          <p:nvPr>
            <p:ph idx="1"/>
          </p:nvPr>
        </p:nvSpPr>
        <p:spPr>
          <a:xfrm>
            <a:off x="612648" y="2584058"/>
            <a:ext cx="4621553" cy="3159018"/>
          </a:xfrm>
        </p:spPr>
        <p:txBody>
          <a:bodyPr>
            <a:normAutofit/>
          </a:bodyPr>
          <a:lstStyle/>
          <a:p>
            <a:pPr marL="0" indent="0">
              <a:buNone/>
            </a:pPr>
            <a:r>
              <a:rPr lang="en-GB" sz="1800" b="1" i="0" u="none" strike="noStrike" dirty="0">
                <a:effectLst/>
                <a:latin typeface="Avenir Book" panose="02000503020000020003" pitchFamily="2" charset="0"/>
              </a:rPr>
              <a:t>Bagging</a:t>
            </a:r>
            <a:r>
              <a:rPr lang="en-GB" sz="1800" b="0" i="0" u="none" strike="noStrike" dirty="0">
                <a:effectLst/>
                <a:latin typeface="Avenir Book" panose="02000503020000020003" pitchFamily="2" charset="0"/>
              </a:rPr>
              <a:t> (Bootstrap Aggregating) is an </a:t>
            </a:r>
            <a:r>
              <a:rPr lang="en-GB" sz="1800" b="0" i="0" u="none" strike="noStrike" dirty="0">
                <a:solidFill>
                  <a:schemeClr val="tx2">
                    <a:lumMod val="75000"/>
                    <a:lumOff val="25000"/>
                  </a:schemeClr>
                </a:solidFill>
                <a:effectLst/>
                <a:latin typeface="Avenir Book" panose="02000503020000020003" pitchFamily="2" charset="0"/>
              </a:rPr>
              <a:t>ensemble method</a:t>
            </a:r>
            <a:r>
              <a:rPr lang="en-GB" sz="1800" b="0" i="0" u="none" strike="noStrike" dirty="0">
                <a:effectLst/>
                <a:latin typeface="Avenir Book" panose="02000503020000020003" pitchFamily="2" charset="0"/>
              </a:rPr>
              <a:t> where multiple models are trained on different random subsets of the data, created by sampling </a:t>
            </a:r>
            <a:r>
              <a:rPr lang="en-GB" sz="1800" i="0" u="none" strike="noStrike" dirty="0">
                <a:solidFill>
                  <a:schemeClr val="accent2">
                    <a:lumMod val="75000"/>
                  </a:schemeClr>
                </a:solidFill>
                <a:effectLst/>
                <a:latin typeface="Avenir Book" panose="02000503020000020003" pitchFamily="2" charset="0"/>
              </a:rPr>
              <a:t>with</a:t>
            </a:r>
            <a:r>
              <a:rPr lang="en-GB" sz="1800" i="0" u="none" strike="noStrike" dirty="0">
                <a:effectLst/>
                <a:latin typeface="Avenir Book" panose="02000503020000020003" pitchFamily="2" charset="0"/>
              </a:rPr>
              <a:t> </a:t>
            </a:r>
            <a:r>
              <a:rPr lang="en-GB" sz="1800" i="0" u="none" strike="noStrike" dirty="0">
                <a:solidFill>
                  <a:schemeClr val="accent2">
                    <a:lumMod val="75000"/>
                  </a:schemeClr>
                </a:solidFill>
                <a:effectLst/>
                <a:latin typeface="Avenir Book" panose="02000503020000020003" pitchFamily="2" charset="0"/>
              </a:rPr>
              <a:t>replacement</a:t>
            </a:r>
            <a:r>
              <a:rPr lang="en-GB" sz="1800" b="0" i="0" u="none" strike="noStrike" dirty="0">
                <a:effectLst/>
                <a:latin typeface="Avenir Book" panose="02000503020000020003" pitchFamily="2" charset="0"/>
              </a:rPr>
              <a:t>. The final prediction is obtained by combining the predictions of all models, typically through </a:t>
            </a:r>
            <a:r>
              <a:rPr lang="en-GB" sz="1800" b="0" i="0" u="none" strike="noStrike" dirty="0">
                <a:solidFill>
                  <a:srgbClr val="002060"/>
                </a:solidFill>
                <a:effectLst/>
                <a:latin typeface="Avenir Book" panose="02000503020000020003" pitchFamily="2" charset="0"/>
              </a:rPr>
              <a:t>averaging or majority voting</a:t>
            </a:r>
            <a:r>
              <a:rPr lang="en-GB" sz="1800" b="0" i="0" u="none" strike="noStrike" dirty="0">
                <a:effectLst/>
                <a:latin typeface="Avenir Book" panose="02000503020000020003" pitchFamily="2" charset="0"/>
              </a:rPr>
              <a:t>. Bagging helps reduce </a:t>
            </a:r>
            <a:r>
              <a:rPr lang="en-GB" sz="1800" b="0" i="0" u="none" strike="noStrike" dirty="0">
                <a:solidFill>
                  <a:schemeClr val="accent6"/>
                </a:solidFill>
                <a:effectLst/>
                <a:latin typeface="Avenir Book" panose="02000503020000020003" pitchFamily="2" charset="0"/>
              </a:rPr>
              <a:t>variance and improve model stability</a:t>
            </a:r>
            <a:r>
              <a:rPr lang="en-GB" sz="1800" b="0" i="0" u="none" strike="noStrike" dirty="0">
                <a:effectLst/>
                <a:latin typeface="Avenir Book" panose="02000503020000020003" pitchFamily="2" charset="0"/>
              </a:rPr>
              <a:t>.</a:t>
            </a:r>
            <a:endParaRPr lang="en-CY" sz="1800" dirty="0">
              <a:latin typeface="Avenir Book" panose="02000503020000020003" pitchFamily="2" charset="0"/>
            </a:endParaRPr>
          </a:p>
        </p:txBody>
      </p:sp>
      <p:pic>
        <p:nvPicPr>
          <p:cNvPr id="8" name="Picture 7">
            <a:extLst>
              <a:ext uri="{FF2B5EF4-FFF2-40B4-BE49-F238E27FC236}">
                <a16:creationId xmlns:a16="http://schemas.microsoft.com/office/drawing/2014/main" id="{FE9DA228-AB42-62F0-5FA0-51EF71367AD6}"/>
              </a:ext>
            </a:extLst>
          </p:cNvPr>
          <p:cNvPicPr>
            <a:picLocks noChangeAspect="1"/>
          </p:cNvPicPr>
          <p:nvPr/>
        </p:nvPicPr>
        <p:blipFill>
          <a:blip r:embed="rId3"/>
          <a:stretch>
            <a:fillRect/>
          </a:stretch>
        </p:blipFill>
        <p:spPr>
          <a:xfrm>
            <a:off x="5691261" y="1984149"/>
            <a:ext cx="5837780" cy="2889701"/>
          </a:xfrm>
          <a:prstGeom prst="rect">
            <a:avLst/>
          </a:prstGeom>
        </p:spPr>
      </p:pic>
      <p:sp>
        <p:nvSpPr>
          <p:cNvPr id="5" name="TextBox 4">
            <a:extLst>
              <a:ext uri="{FF2B5EF4-FFF2-40B4-BE49-F238E27FC236}">
                <a16:creationId xmlns:a16="http://schemas.microsoft.com/office/drawing/2014/main" id="{94427D90-731B-84AC-4B60-42DCD2041B0A}"/>
              </a:ext>
            </a:extLst>
          </p:cNvPr>
          <p:cNvSpPr txBox="1"/>
          <p:nvPr/>
        </p:nvSpPr>
        <p:spPr>
          <a:xfrm>
            <a:off x="11814791" y="6488668"/>
            <a:ext cx="1828800" cy="369332"/>
          </a:xfrm>
          <a:prstGeom prst="rect">
            <a:avLst/>
          </a:prstGeom>
          <a:noFill/>
        </p:spPr>
        <p:txBody>
          <a:bodyPr wrap="square" rtlCol="0">
            <a:spAutoFit/>
          </a:bodyPr>
          <a:lstStyle/>
          <a:p>
            <a:pPr algn="l"/>
            <a:r>
              <a:rPr lang="en-GB" dirty="0">
                <a:latin typeface="Avenir Book" panose="02000503020000020003" pitchFamily="2" charset="0"/>
              </a:rPr>
              <a:t>9</a:t>
            </a:r>
            <a:endParaRPr lang="en-CY" dirty="0">
              <a:latin typeface="Avenir Book" panose="02000503020000020003" pitchFamily="2" charset="0"/>
            </a:endParaRPr>
          </a:p>
        </p:txBody>
      </p:sp>
    </p:spTree>
    <p:extLst>
      <p:ext uri="{BB962C8B-B14F-4D97-AF65-F5344CB8AC3E}">
        <p14:creationId xmlns:p14="http://schemas.microsoft.com/office/powerpoint/2010/main" val="38687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Milestone 5: Crossing the Finish Line</vt:lpstr>
      <vt:lpstr>Outline</vt:lpstr>
      <vt:lpstr>Problem Statement</vt:lpstr>
      <vt:lpstr>Our Approach (Steps)</vt:lpstr>
      <vt:lpstr>Machine Learning Models</vt:lpstr>
      <vt:lpstr>Logistic Regression</vt:lpstr>
      <vt:lpstr>K-Nearest Neighbors (classification)</vt:lpstr>
      <vt:lpstr>Decision Tree Classifier</vt:lpstr>
      <vt:lpstr>Bagging</vt:lpstr>
      <vt:lpstr>Random Forest Classifier</vt:lpstr>
      <vt:lpstr>Adaptive Boosting (AdaBoost)</vt:lpstr>
      <vt:lpstr>XGBoost</vt:lpstr>
      <vt:lpstr>PowerPoint Presentation</vt:lpstr>
      <vt:lpstr>The metrics</vt:lpstr>
      <vt:lpstr>Best Model: XGBoost</vt:lpstr>
      <vt:lpstr>The Model that surprised us: Logistic Regression</vt:lpstr>
      <vt:lpstr>Worst Model: KNN</vt:lpstr>
      <vt:lpstr>Confusion Matrices</vt:lpstr>
      <vt:lpstr>Model Comparison – Performance Metrics</vt:lpstr>
      <vt:lpstr>ROC AUC Curve</vt:lpstr>
      <vt:lpstr>What went well</vt:lpstr>
      <vt:lpstr>How we could improve our solution in the future!</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5: Crossing the Finish Line</dc:title>
  <dc:creator>Ioannis Papadikkos</dc:creator>
  <cp:lastModifiedBy>Ioannis Papadikkos</cp:lastModifiedBy>
  <cp:revision>16</cp:revision>
  <dcterms:created xsi:type="dcterms:W3CDTF">2025-06-30T11:43:17Z</dcterms:created>
  <dcterms:modified xsi:type="dcterms:W3CDTF">2025-07-01T07:13:13Z</dcterms:modified>
</cp:coreProperties>
</file>